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5" r:id="rId3"/>
    <p:sldId id="276" r:id="rId4"/>
    <p:sldId id="279" r:id="rId5"/>
    <p:sldId id="278" r:id="rId6"/>
    <p:sldId id="280" r:id="rId7"/>
    <p:sldId id="270" r:id="rId8"/>
    <p:sldId id="281" r:id="rId9"/>
    <p:sldId id="284" r:id="rId10"/>
    <p:sldId id="257" r:id="rId11"/>
    <p:sldId id="266" r:id="rId12"/>
    <p:sldId id="271" r:id="rId13"/>
    <p:sldId id="288" r:id="rId14"/>
    <p:sldId id="285" r:id="rId15"/>
    <p:sldId id="287" r:id="rId16"/>
    <p:sldId id="286" r:id="rId17"/>
    <p:sldId id="289" r:id="rId18"/>
    <p:sldId id="28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83" autoAdjust="0"/>
    <p:restoredTop sz="98331" autoAdjust="0"/>
  </p:normalViewPr>
  <p:slideViewPr>
    <p:cSldViewPr>
      <p:cViewPr>
        <p:scale>
          <a:sx n="70" d="100"/>
          <a:sy n="70" d="100"/>
        </p:scale>
        <p:origin x="-1308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D754F6-A639-4553-8D39-0BD3D5F74591}" type="datetimeFigureOut">
              <a:rPr lang="ru-RU" smtClean="0"/>
              <a:pPr/>
              <a:t>21.09.2016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91EAA-1EDF-494C-9327-EA9A80D00C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113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91EAA-1EDF-494C-9327-EA9A80D00CFF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21.09.2016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21.09.2016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21.09.2016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21.09.2016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21.09.2016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21.09.2016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060848"/>
            <a:ext cx="6912768" cy="2304256"/>
          </a:xfrm>
        </p:spPr>
        <p:txBody>
          <a:bodyPr>
            <a:normAutofit/>
          </a:bodyPr>
          <a:lstStyle/>
          <a:p>
            <a:pPr lvl="0">
              <a:defRPr/>
            </a:pPr>
            <a:endParaRPr lang="ru-RU" b="1" i="1" dirty="0">
              <a:solidFill>
                <a:srgbClr val="F79646">
                  <a:lumMod val="50000"/>
                </a:srgbClr>
              </a:solidFill>
              <a:latin typeface="Segoe UI" pitchFamily="34" charset="0"/>
              <a:cs typeface="Segoe UI" pitchFamily="34" charset="0"/>
            </a:endParaRP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55576" y="5325015"/>
            <a:ext cx="2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u="sng" dirty="0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  <a:t>Педагог-психолог: </a:t>
            </a:r>
          </a:p>
          <a:p>
            <a:r>
              <a:rPr lang="ru-RU" b="1" i="1" dirty="0" err="1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  <a:t>Фарисеева</a:t>
            </a:r>
            <a:r>
              <a:rPr lang="ru-RU" b="1" i="1" dirty="0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  <a:t> Н.А.</a:t>
            </a:r>
            <a:endParaRPr lang="ru-RU" b="1" i="1" u="sng" dirty="0" smtClean="0">
              <a:gradFill flip="none" rotWithShape="1">
                <a:gsLst>
                  <a:gs pos="0">
                    <a:srgbClr val="F79646">
                      <a:lumMod val="50000"/>
                    </a:srgbClr>
                  </a:gs>
                  <a:gs pos="86000">
                    <a:srgbClr val="F79646">
                      <a:lumMod val="75000"/>
                    </a:srgbClr>
                  </a:gs>
                </a:gsLst>
                <a:lin ang="2700000" scaled="1"/>
                <a:tileRect/>
              </a:gradFill>
              <a:latin typeface="Bookman Old Style" pitchFamily="18" charset="0"/>
              <a:cs typeface="Segoe UI" pitchFamily="34" charset="0"/>
            </a:endParaRPr>
          </a:p>
          <a:p>
            <a:r>
              <a:rPr lang="ru-RU" b="1" i="1" u="sng" dirty="0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  <a:t>Учитель-логопед:</a:t>
            </a:r>
          </a:p>
          <a:p>
            <a:r>
              <a:rPr lang="ru-RU" b="1" i="1" dirty="0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  <a:t>Наумова Т.В.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835696" y="260648"/>
            <a:ext cx="6622504" cy="1512167"/>
          </a:xfrm>
        </p:spPr>
        <p:txBody>
          <a:bodyPr>
            <a:noAutofit/>
          </a:bodyPr>
          <a:lstStyle/>
          <a:p>
            <a:r>
              <a:rPr lang="ru-RU" altLang="ru-RU" sz="2000" b="1" i="1" dirty="0">
                <a:solidFill>
                  <a:schemeClr val="accent2"/>
                </a:solidFill>
              </a:rPr>
              <a:t>Муниципальное бюджетное </a:t>
            </a:r>
            <a:r>
              <a:rPr lang="ru-RU" altLang="ru-RU" sz="2000" b="1" i="1" dirty="0" smtClean="0">
                <a:solidFill>
                  <a:schemeClr val="accent2"/>
                </a:solidFill>
              </a:rPr>
              <a:t>дошкольное образовательное учреждение</a:t>
            </a:r>
            <a:br>
              <a:rPr lang="ru-RU" altLang="ru-RU" sz="2000" b="1" i="1" dirty="0" smtClean="0">
                <a:solidFill>
                  <a:schemeClr val="accent2"/>
                </a:solidFill>
              </a:rPr>
            </a:br>
            <a:r>
              <a:rPr lang="ru-RU" altLang="ru-RU" sz="2000" b="1" i="1" dirty="0" smtClean="0">
                <a:solidFill>
                  <a:schemeClr val="accent2"/>
                </a:solidFill>
              </a:rPr>
              <a:t>Петрозаводского </a:t>
            </a:r>
            <a:r>
              <a:rPr lang="ru-RU" altLang="ru-RU" sz="2000" b="1" i="1" dirty="0">
                <a:solidFill>
                  <a:schemeClr val="accent2"/>
                </a:solidFill>
              </a:rPr>
              <a:t>городского </a:t>
            </a:r>
            <a:r>
              <a:rPr lang="ru-RU" altLang="ru-RU" sz="2000" b="1" i="1" dirty="0" smtClean="0">
                <a:solidFill>
                  <a:schemeClr val="accent2"/>
                </a:solidFill>
              </a:rPr>
              <a:t>округа</a:t>
            </a:r>
            <a:br>
              <a:rPr lang="ru-RU" altLang="ru-RU" sz="2000" b="1" i="1" dirty="0" smtClean="0">
                <a:solidFill>
                  <a:schemeClr val="accent2"/>
                </a:solidFill>
              </a:rPr>
            </a:br>
            <a:r>
              <a:rPr lang="ru-RU" altLang="ru-RU" sz="2000" b="1" i="1" dirty="0" smtClean="0">
                <a:solidFill>
                  <a:schemeClr val="accent2"/>
                </a:solidFill>
              </a:rPr>
              <a:t>«Детский </a:t>
            </a:r>
            <a:r>
              <a:rPr lang="ru-RU" altLang="ru-RU" sz="2000" b="1" i="1" dirty="0">
                <a:solidFill>
                  <a:schemeClr val="accent2"/>
                </a:solidFill>
              </a:rPr>
              <a:t>сад компенсирующего вида № 108 «Снежинка»</a:t>
            </a:r>
            <a:endParaRPr lang="ru-RU" sz="2000" i="1" dirty="0">
              <a:solidFill>
                <a:schemeClr val="accent2"/>
              </a:solidFill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611560" y="2564904"/>
            <a:ext cx="8280920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2800" b="1" i="1" dirty="0" smtClean="0">
                <a:solidFill>
                  <a:srgbClr val="F79646">
                    <a:lumMod val="50000"/>
                  </a:srgbClr>
                </a:solidFill>
                <a:latin typeface="Segoe UI" pitchFamily="34" charset="0"/>
                <a:cs typeface="Segoe UI" pitchFamily="34" charset="0"/>
              </a:rPr>
              <a:t>Взаимодействие педагога-психолога и учителя-логопеда при подготовке воспитанников с ограниченными возможностями здоровья</a:t>
            </a:r>
          </a:p>
          <a:p>
            <a:pPr algn="ctr"/>
            <a:r>
              <a:rPr lang="ru-RU" sz="2800" b="1" i="1" dirty="0" smtClean="0">
                <a:solidFill>
                  <a:srgbClr val="F79646">
                    <a:lumMod val="50000"/>
                  </a:srgbClr>
                </a:solidFill>
                <a:latin typeface="Segoe UI" pitchFamily="34" charset="0"/>
                <a:cs typeface="Segoe UI" pitchFamily="34" charset="0"/>
              </a:rPr>
              <a:t>к школьному обучению.</a:t>
            </a:r>
          </a:p>
          <a:p>
            <a:pPr algn="ctr"/>
            <a:r>
              <a:rPr lang="ru-RU" sz="2800" b="1" dirty="0" smtClean="0">
                <a:solidFill>
                  <a:srgbClr val="F79646">
                    <a:lumMod val="50000"/>
                  </a:srgbClr>
                </a:solidFill>
                <a:latin typeface="Segoe UI" pitchFamily="34" charset="0"/>
                <a:cs typeface="Segoe UI" pitchFamily="34" charset="0"/>
              </a:rPr>
              <a:t>Проект «На пороге школы».</a:t>
            </a:r>
          </a:p>
          <a:p>
            <a:pPr algn="ctr"/>
            <a:endParaRPr lang="ru-RU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35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994122"/>
          </a:xfrm>
        </p:spPr>
        <p:txBody>
          <a:bodyPr>
            <a:normAutofit/>
          </a:bodyPr>
          <a:lstStyle/>
          <a:p>
            <a:r>
              <a:rPr lang="ru-RU" altLang="ru-RU" sz="32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К ШКОЛЕ</a:t>
            </a:r>
            <a:endParaRPr lang="ru-RU" sz="3200" b="1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50504" y="764704"/>
            <a:ext cx="7762056" cy="1080120"/>
          </a:xfrm>
        </p:spPr>
        <p:txBody>
          <a:bodyPr>
            <a:noAutofit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 dirty="0" smtClean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«Готовность </a:t>
            </a:r>
            <a:r>
              <a:rPr lang="ru-RU" altLang="ru-RU" sz="20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к </a:t>
            </a:r>
            <a:r>
              <a:rPr lang="ru-RU" altLang="ru-RU" sz="2000" dirty="0" smtClean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обучению в школе» </a:t>
            </a:r>
            <a:r>
              <a:rPr lang="ru-RU" altLang="ru-RU" sz="2000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включает в себя </a:t>
            </a:r>
            <a:r>
              <a:rPr lang="ru-RU" altLang="ru-RU" sz="2000" dirty="0" smtClean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три тесно взаимосвязанных аспекта: </a:t>
            </a:r>
            <a:r>
              <a:rPr lang="ru-RU" altLang="ru-RU" sz="2000" i="1" dirty="0" smtClean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физиологический, социальный </a:t>
            </a:r>
            <a:r>
              <a:rPr lang="ru-RU" altLang="ru-RU" sz="2000" i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и </a:t>
            </a:r>
            <a:r>
              <a:rPr lang="ru-RU" altLang="ru-RU" sz="2000" i="1" dirty="0" smtClean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психологический.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2000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67544" y="1700808"/>
            <a:ext cx="8229600" cy="48965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ru-RU" altLang="ru-RU" sz="2000" b="1" i="1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Психологическая</a:t>
            </a:r>
            <a:r>
              <a:rPr lang="ru-RU" altLang="ru-RU" sz="20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altLang="ru-RU" sz="2000" b="1" i="1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готовность</a:t>
            </a:r>
            <a:r>
              <a:rPr lang="en-US" altLang="ru-RU" sz="20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altLang="ru-RU" sz="20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заключается в том, что у ребенка уже к моменту поступления в школу должны сформироваться психологические черты, присущие школьнику. </a:t>
            </a:r>
            <a:endParaRPr lang="en-US" altLang="ru-RU" sz="2000" dirty="0" smtClean="0">
              <a:solidFill>
                <a:schemeClr val="accent6">
                  <a:lumMod val="50000"/>
                </a:schemeClr>
              </a:solidFill>
              <a:cs typeface="Times New Roman" pitchFamily="18" charset="0"/>
            </a:endParaRPr>
          </a:p>
          <a:p>
            <a:pPr marL="0" indent="0" algn="ctr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ru-RU" altLang="ru-RU" sz="2200" b="1" i="1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Психологическая</a:t>
            </a:r>
            <a:r>
              <a:rPr lang="ru-RU" altLang="ru-RU" sz="22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altLang="ru-RU" sz="2200" b="1" i="1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готовность</a:t>
            </a:r>
            <a:r>
              <a:rPr lang="en-US" altLang="ru-RU" sz="2200" b="1" i="1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altLang="ru-RU" sz="2200" b="1" i="1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к школьному обучению </a:t>
            </a:r>
          </a:p>
          <a:p>
            <a:pPr marL="0" indent="0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ru-RU" altLang="ru-RU" sz="2000" b="1" i="1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– </a:t>
            </a:r>
            <a:r>
              <a:rPr lang="ru-RU" altLang="ru-RU" sz="20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целостное образование, предполагающее  достаточно высокий уровень развития:</a:t>
            </a:r>
          </a:p>
          <a:p>
            <a:pPr marL="0" indent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i="1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Мотивационной сферы  </a:t>
            </a:r>
            <a:r>
              <a:rPr lang="ru-RU" altLang="ru-RU" sz="20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(желание ребенка идти в школу);</a:t>
            </a:r>
            <a:endParaRPr lang="ru-RU" altLang="ru-RU" sz="2000" b="1" dirty="0" smtClean="0">
              <a:solidFill>
                <a:schemeClr val="accent6">
                  <a:lumMod val="50000"/>
                </a:schemeClr>
              </a:solidFill>
              <a:cs typeface="Times New Roman" pitchFamily="18" charset="0"/>
            </a:endParaRPr>
          </a:p>
          <a:p>
            <a:pPr marL="0" indent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Интеллектуальной сферы </a:t>
            </a:r>
            <a:r>
              <a:rPr lang="ru-RU" altLang="ru-RU" sz="20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(развитие мыслительных процессов: способность обобщать, сравнивать объекты, классифицировать их, выделять существенные признаки, определять причинно-следственные связи, делать выводы; развитие памяти, внимания, мелкой моторики, ориентация во времени и пространстве, развитие речи и кругозора ребенка);</a:t>
            </a:r>
            <a:endParaRPr lang="ru-RU" altLang="ru-RU" sz="2000" b="1" dirty="0" smtClean="0">
              <a:solidFill>
                <a:schemeClr val="accent6">
                  <a:lumMod val="50000"/>
                </a:schemeClr>
              </a:solidFill>
              <a:cs typeface="Times New Roman" pitchFamily="18" charset="0"/>
            </a:endParaRPr>
          </a:p>
          <a:p>
            <a:pPr marL="0" indent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Личностной сферы </a:t>
            </a:r>
            <a:r>
              <a:rPr lang="ru-RU" altLang="ru-RU" sz="2000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(умение производить действие в уме – действия внутреннего плана; выработка навыка управлять своим поведением – выполнение требований, конкретных правил).</a:t>
            </a:r>
            <a:endParaRPr lang="ru-RU" altLang="ru-RU" sz="2000" b="1" dirty="0" smtClean="0">
              <a:solidFill>
                <a:schemeClr val="accent6">
                  <a:lumMod val="50000"/>
                </a:schemeClr>
              </a:solidFill>
              <a:cs typeface="Times New Roman" pitchFamily="18" charset="0"/>
            </a:endParaRPr>
          </a:p>
          <a:p>
            <a:pPr marL="0" indent="0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endParaRPr lang="ru-RU" altLang="ru-RU" sz="2000" dirty="0">
              <a:solidFill>
                <a:schemeClr val="accent6">
                  <a:lumMod val="50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08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1143000"/>
          </a:xfrm>
        </p:spPr>
        <p:txBody>
          <a:bodyPr/>
          <a:lstStyle/>
          <a:p>
            <a:r>
              <a:rPr lang="ru-RU" sz="2800" b="1" i="1" dirty="0">
                <a:solidFill>
                  <a:srgbClr val="98101A"/>
                </a:solidFill>
                <a:latin typeface="Times New Roman" pitchFamily="18" charset="0"/>
                <a:cs typeface="Segoe UI" pitchFamily="34" charset="0"/>
              </a:rPr>
              <a:t>Речевое развитие будущего первоклассника: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0" fontAlgn="base" hangingPunct="0">
              <a:spcAft>
                <a:spcPct val="0"/>
              </a:spcAft>
              <a:buBlip>
                <a:blip r:embed="rId2"/>
              </a:buBlip>
            </a:pPr>
            <a:r>
              <a:rPr lang="ru-RU" altLang="ru-RU" sz="2400" dirty="0">
                <a:solidFill>
                  <a:schemeClr val="accent2"/>
                </a:solidFill>
                <a:cs typeface="Segoe UI" pitchFamily="34" charset="0"/>
              </a:rPr>
              <a:t>Звуковая сторона речи:</a:t>
            </a:r>
          </a:p>
          <a:p>
            <a:pPr lvl="0" eaLnBrk="0" fontAlgn="base" hangingPunct="0">
              <a:spcAft>
                <a:spcPct val="0"/>
              </a:spcAft>
              <a:buNone/>
            </a:pPr>
            <a:r>
              <a:rPr lang="ru-RU" altLang="ru-RU" sz="2400" dirty="0">
                <a:solidFill>
                  <a:schemeClr val="accent2"/>
                </a:solidFill>
                <a:cs typeface="Segoe UI" pitchFamily="34" charset="0"/>
              </a:rPr>
              <a:t>-усвоена полностью (правильно произносит все звуки языка). </a:t>
            </a:r>
          </a:p>
          <a:p>
            <a:pPr lvl="0" eaLnBrk="0" fontAlgn="base" hangingPunct="0">
              <a:spcAft>
                <a:spcPct val="0"/>
              </a:spcAft>
              <a:buBlip>
                <a:blip r:embed="rId2"/>
              </a:buBlip>
            </a:pPr>
            <a:r>
              <a:rPr lang="ru-RU" altLang="ru-RU" sz="2400" dirty="0">
                <a:solidFill>
                  <a:schemeClr val="accent2"/>
                </a:solidFill>
                <a:cs typeface="Segoe UI" pitchFamily="34" charset="0"/>
              </a:rPr>
              <a:t>Слоговая структура слов:  </a:t>
            </a:r>
          </a:p>
          <a:p>
            <a:pPr lvl="0" eaLnBrk="0" fontAlgn="base" hangingPunct="0">
              <a:spcAft>
                <a:spcPct val="0"/>
              </a:spcAft>
              <a:buNone/>
            </a:pPr>
            <a:r>
              <a:rPr lang="ru-RU" altLang="ru-RU" sz="2400" dirty="0">
                <a:solidFill>
                  <a:schemeClr val="accent2"/>
                </a:solidFill>
                <a:cs typeface="Segoe UI" pitchFamily="34" charset="0"/>
              </a:rPr>
              <a:t>-воспроизводит слова различной слоговой структуры (аквалангист, парикмахер, …..)</a:t>
            </a:r>
          </a:p>
          <a:p>
            <a:pPr lvl="0" eaLnBrk="0" fontAlgn="base" hangingPunct="0">
              <a:spcAft>
                <a:spcPct val="0"/>
              </a:spcAft>
              <a:buBlip>
                <a:blip r:embed="rId2"/>
              </a:buBlip>
            </a:pPr>
            <a:r>
              <a:rPr lang="ru-RU" altLang="ru-RU" sz="2400" dirty="0">
                <a:solidFill>
                  <a:schemeClr val="accent2"/>
                </a:solidFill>
                <a:cs typeface="Segoe UI" pitchFamily="34" charset="0"/>
              </a:rPr>
              <a:t>Грамматический строй сформирован.</a:t>
            </a:r>
          </a:p>
          <a:p>
            <a:pPr lvl="0" eaLnBrk="0" fontAlgn="base" hangingPunct="0">
              <a:spcAft>
                <a:spcPct val="0"/>
              </a:spcAft>
              <a:buBlip>
                <a:blip r:embed="rId2"/>
              </a:buBlip>
            </a:pPr>
            <a:r>
              <a:rPr lang="ru-RU" altLang="ru-RU" sz="2400" dirty="0">
                <a:solidFill>
                  <a:schemeClr val="accent2"/>
                </a:solidFill>
                <a:cs typeface="Segoe UI" pitchFamily="34" charset="0"/>
              </a:rPr>
              <a:t> Самостоятельно составляет предложение по картинке из 4-6 слов .</a:t>
            </a:r>
          </a:p>
          <a:p>
            <a:pPr lvl="0" eaLnBrk="0" fontAlgn="base" hangingPunct="0">
              <a:spcAft>
                <a:spcPct val="0"/>
              </a:spcAft>
              <a:buBlip>
                <a:blip r:embed="rId2"/>
              </a:buBlip>
            </a:pPr>
            <a:r>
              <a:rPr lang="ru-RU" altLang="ru-RU" sz="2400" dirty="0">
                <a:solidFill>
                  <a:schemeClr val="accent2"/>
                </a:solidFill>
                <a:cs typeface="Segoe UI" pitchFamily="34" charset="0"/>
              </a:rPr>
              <a:t> Составляет сложносочинённые и сложноподчинённые предложения.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269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357166"/>
            <a:ext cx="6572296" cy="64294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Задачи проекта</a:t>
            </a:r>
            <a:r>
              <a:rPr lang="en-US" dirty="0" smtClean="0">
                <a:solidFill>
                  <a:srgbClr val="C00000"/>
                </a:solidFill>
              </a:rPr>
              <a:t>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3528" y="1124744"/>
            <a:ext cx="3971956" cy="547260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4200" dirty="0" smtClean="0">
                <a:solidFill>
                  <a:srgbClr val="7030A0"/>
                </a:solidFill>
              </a:rPr>
              <a:t>Педагог-психолог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900" dirty="0" smtClean="0"/>
              <a:t>Создавать условия для формирования произвольности психических процессов у детей во всех видах деятельности.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900" dirty="0" smtClean="0"/>
              <a:t>Поддерживать и создавать условия для развития творческого потенциала ребенка.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900" dirty="0" smtClean="0"/>
              <a:t>Побуждать детей к проявлению инициативы и самостоятельности мышления во всех видах деятельности.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900" dirty="0" smtClean="0"/>
              <a:t>Способствовать формированию самосознания и адекватной самооценки.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900" dirty="0" smtClean="0"/>
              <a:t>Совершенствовать коммуникативные навыки, развивать совместную деятельность детей, навыки партнерского общения.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900" dirty="0" smtClean="0"/>
              <a:t>Способствовать внутренней позиции ученика.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900" dirty="0" smtClean="0"/>
              <a:t>Способствовать формированию учебно-познавательного мотива.</a:t>
            </a:r>
          </a:p>
          <a:p>
            <a:endParaRPr lang="ru-RU" sz="1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00562" y="1124744"/>
            <a:ext cx="4087966" cy="547260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4200" dirty="0" smtClean="0">
                <a:solidFill>
                  <a:srgbClr val="7030A0"/>
                </a:solidFill>
              </a:rPr>
              <a:t>Учитель-логопед</a:t>
            </a:r>
          </a:p>
          <a:p>
            <a:pPr marL="514350" indent="-514350">
              <a:buFont typeface="+mj-lt"/>
              <a:buAutoNum type="arabicPeriod"/>
            </a:pPr>
            <a:r>
              <a:rPr lang="ru-RU" altLang="ru-RU" sz="3300" dirty="0" smtClean="0"/>
              <a:t>Развитие </a:t>
            </a:r>
            <a:r>
              <a:rPr lang="ru-RU" altLang="ru-RU" sz="3300" dirty="0"/>
              <a:t>общих речевых навыков.</a:t>
            </a:r>
          </a:p>
          <a:p>
            <a:pPr marL="514350" indent="-514350">
              <a:buFont typeface="+mj-lt"/>
              <a:buAutoNum type="arabicPeriod"/>
            </a:pPr>
            <a:r>
              <a:rPr lang="ru-RU" altLang="ru-RU" sz="3300" dirty="0"/>
              <a:t>Развитие фонематического слуха.</a:t>
            </a:r>
          </a:p>
          <a:p>
            <a:pPr marL="514350" indent="-514350">
              <a:buFont typeface="+mj-lt"/>
              <a:buAutoNum type="arabicPeriod"/>
            </a:pPr>
            <a:r>
              <a:rPr lang="ru-RU" altLang="ru-RU" sz="3300" dirty="0"/>
              <a:t>Формирование звукопроизношения.</a:t>
            </a:r>
          </a:p>
          <a:p>
            <a:pPr marL="514350" indent="-514350">
              <a:buFont typeface="+mj-lt"/>
              <a:buAutoNum type="arabicPeriod"/>
            </a:pPr>
            <a:r>
              <a:rPr lang="ru-RU" altLang="ru-RU" sz="3300" dirty="0"/>
              <a:t>Формирование словарного запаса.</a:t>
            </a:r>
          </a:p>
          <a:p>
            <a:pPr marL="514350" indent="-514350">
              <a:buFont typeface="+mj-lt"/>
              <a:buAutoNum type="arabicPeriod"/>
            </a:pPr>
            <a:r>
              <a:rPr lang="ru-RU" altLang="ru-RU" sz="3300" dirty="0"/>
              <a:t>Развитие грамматического строя речи.</a:t>
            </a:r>
          </a:p>
          <a:p>
            <a:pPr marL="514350" indent="-514350">
              <a:buFont typeface="+mj-lt"/>
              <a:buAutoNum type="arabicPeriod"/>
            </a:pPr>
            <a:r>
              <a:rPr lang="ru-RU" altLang="ru-RU" sz="3300" dirty="0"/>
              <a:t>Развитие связной речи.</a:t>
            </a:r>
          </a:p>
          <a:p>
            <a:pPr marL="514350" indent="-514350">
              <a:buFont typeface="+mj-lt"/>
              <a:buAutoNum type="arabicPeriod"/>
            </a:pPr>
            <a:r>
              <a:rPr lang="ru-RU" altLang="ru-RU" sz="3300" dirty="0"/>
              <a:t>Подготовка к обучению грамоте.</a:t>
            </a:r>
          </a:p>
          <a:p>
            <a:pPr marL="514350" indent="-514350">
              <a:buFont typeface="+mj-lt"/>
              <a:buAutoNum type="arabicPeriod"/>
            </a:pPr>
            <a:r>
              <a:rPr lang="ru-RU" altLang="ru-RU" sz="3300" dirty="0"/>
              <a:t>Развитие сенсомоторной сферы, внимания, памяти, мышления, воображения, подготовка к обучению письму.</a:t>
            </a:r>
          </a:p>
        </p:txBody>
      </p:sp>
    </p:spTree>
    <p:extLst>
      <p:ext uri="{BB962C8B-B14F-4D97-AF65-F5344CB8AC3E}">
        <p14:creationId xmlns:p14="http://schemas.microsoft.com/office/powerpoint/2010/main" val="210519767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375031"/>
            <a:ext cx="8634084" cy="613809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В основу проекта </a:t>
            </a:r>
            <a:r>
              <a:rPr lang="ru-RU" sz="2400" b="1" dirty="0" smtClean="0">
                <a:latin typeface="+mn-lt"/>
                <a:cs typeface="Segoe UI" pitchFamily="34" charset="0"/>
              </a:rPr>
              <a:t>легли следующие методические разработки:</a:t>
            </a:r>
            <a:endParaRPr lang="ru-RU" sz="2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060848"/>
            <a:ext cx="7560840" cy="4536504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200" i="1" dirty="0">
                <a:solidFill>
                  <a:schemeClr val="dk1"/>
                </a:solidFill>
              </a:rPr>
              <a:t>Программа </a:t>
            </a:r>
            <a:r>
              <a:rPr lang="ru-RU" sz="2200" i="1" dirty="0" err="1">
                <a:solidFill>
                  <a:schemeClr val="dk1"/>
                </a:solidFill>
              </a:rPr>
              <a:t>Куражевой</a:t>
            </a:r>
            <a:r>
              <a:rPr lang="ru-RU" sz="2200" i="1" dirty="0">
                <a:solidFill>
                  <a:schemeClr val="dk1"/>
                </a:solidFill>
              </a:rPr>
              <a:t> Н.Ю., </a:t>
            </a:r>
            <a:r>
              <a:rPr lang="ru-RU" sz="2200" i="1" dirty="0" err="1">
                <a:solidFill>
                  <a:schemeClr val="dk1"/>
                </a:solidFill>
              </a:rPr>
              <a:t>Вараевой</a:t>
            </a:r>
            <a:r>
              <a:rPr lang="ru-RU" sz="2200" i="1" dirty="0">
                <a:solidFill>
                  <a:schemeClr val="dk1"/>
                </a:solidFill>
              </a:rPr>
              <a:t> Н.В. «Цветик-</a:t>
            </a:r>
            <a:r>
              <a:rPr lang="ru-RU" sz="2200" i="1" dirty="0" err="1">
                <a:solidFill>
                  <a:schemeClr val="dk1"/>
                </a:solidFill>
              </a:rPr>
              <a:t>семицветик</a:t>
            </a:r>
            <a:r>
              <a:rPr lang="ru-RU" sz="2200" i="1" dirty="0">
                <a:solidFill>
                  <a:schemeClr val="dk1"/>
                </a:solidFill>
              </a:rPr>
              <a:t>. Психологические занятия с детьми старшего дошкольного возраста 6 – 7 лет. «Приключения будущих первоклассников»;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200" i="1" dirty="0">
                <a:solidFill>
                  <a:schemeClr val="dk1"/>
                </a:solidFill>
              </a:rPr>
              <a:t>Модифицированный вариант программы Панфиловой М.А. Лесная школа: Коррекционные сказки и настольная игра для дошкольников и младших школьников;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200" i="1" dirty="0">
                <a:solidFill>
                  <a:schemeClr val="dk1"/>
                </a:solidFill>
              </a:rPr>
              <a:t>Программа </a:t>
            </a:r>
            <a:r>
              <a:rPr lang="ru-RU" sz="2200" i="1" dirty="0" err="1">
                <a:solidFill>
                  <a:schemeClr val="dk1"/>
                </a:solidFill>
              </a:rPr>
              <a:t>Куражевой</a:t>
            </a:r>
            <a:r>
              <a:rPr lang="ru-RU" sz="2200" i="1" dirty="0">
                <a:solidFill>
                  <a:schemeClr val="dk1"/>
                </a:solidFill>
              </a:rPr>
              <a:t> Н.Ю., </a:t>
            </a:r>
            <a:r>
              <a:rPr lang="ru-RU" sz="2200" i="1" dirty="0" err="1">
                <a:solidFill>
                  <a:schemeClr val="dk1"/>
                </a:solidFill>
              </a:rPr>
              <a:t>Вараевой</a:t>
            </a:r>
            <a:r>
              <a:rPr lang="ru-RU" sz="2200" i="1" dirty="0">
                <a:solidFill>
                  <a:schemeClr val="dk1"/>
                </a:solidFill>
              </a:rPr>
              <a:t> Н.В. Психологические занятия с дошкольниками «Цветик-</a:t>
            </a:r>
            <a:r>
              <a:rPr lang="ru-RU" sz="2200" i="1" dirty="0" err="1">
                <a:solidFill>
                  <a:schemeClr val="dk1"/>
                </a:solidFill>
              </a:rPr>
              <a:t>семицветик</a:t>
            </a:r>
            <a:r>
              <a:rPr lang="ru-RU" sz="2200" i="1" dirty="0">
                <a:solidFill>
                  <a:schemeClr val="dk1"/>
                </a:solidFill>
              </a:rPr>
              <a:t>»; </a:t>
            </a:r>
            <a:r>
              <a:rPr lang="ru-RU" sz="2200" i="1" dirty="0" err="1">
                <a:solidFill>
                  <a:schemeClr val="dk1"/>
                </a:solidFill>
              </a:rPr>
              <a:t>Хухлавева</a:t>
            </a:r>
            <a:r>
              <a:rPr lang="ru-RU" sz="2200" i="1" dirty="0">
                <a:solidFill>
                  <a:schemeClr val="dk1"/>
                </a:solidFill>
              </a:rPr>
              <a:t> О.В.,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200" i="1" dirty="0">
                <a:solidFill>
                  <a:schemeClr val="dk1"/>
                </a:solidFill>
              </a:rPr>
              <a:t>Программа  </a:t>
            </a:r>
            <a:r>
              <a:rPr lang="ru-RU" sz="2200" i="1" dirty="0" err="1">
                <a:solidFill>
                  <a:schemeClr val="dk1"/>
                </a:solidFill>
              </a:rPr>
              <a:t>Хухлаевой</a:t>
            </a:r>
            <a:r>
              <a:rPr lang="ru-RU" sz="2200" i="1" dirty="0">
                <a:solidFill>
                  <a:schemeClr val="dk1"/>
                </a:solidFill>
              </a:rPr>
              <a:t> О.Е. Тропинка к своему Я: как сохранить психологическое здоровье дошкольников.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71800" y="404664"/>
            <a:ext cx="57606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  <a:t>«На </a:t>
            </a:r>
            <a:r>
              <a:rPr lang="ru-RU" sz="3600" b="1" i="1" dirty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  <a:t>пороге </a:t>
            </a:r>
            <a:r>
              <a:rPr lang="ru-RU" sz="3600" b="1" i="1" dirty="0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  <a:t>школы»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3433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1\Desktop\психолог\пед чтения\фото с занятия 13\DSCN2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2708920"/>
            <a:ext cx="4703454" cy="35279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699792" y="332656"/>
            <a:ext cx="57606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  <a:t>«На </a:t>
            </a:r>
            <a:r>
              <a:rPr lang="ru-RU" sz="3600" b="1" i="1" dirty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  <a:t>пороге </a:t>
            </a:r>
            <a:r>
              <a:rPr lang="ru-RU" sz="3600" b="1" i="1" dirty="0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  <a:t>школы»</a:t>
            </a:r>
            <a:endParaRPr lang="ru-RU" sz="3600" dirty="0"/>
          </a:p>
        </p:txBody>
      </p:sp>
      <p:pic>
        <p:nvPicPr>
          <p:cNvPr id="1029" name="Picture 5" descr="C:\Users\User1\Desktop\психолог\пед чтения\фото с занятия 13\DSCN21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290178"/>
            <a:ext cx="4224501" cy="316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29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496784"/>
            <a:ext cx="3891690" cy="2926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C:\Users\User1\Desktop\психолог\пед чтения\фото с занятия 13\DSCN21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01009"/>
            <a:ext cx="3896177" cy="292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143187"/>
            <a:ext cx="3451344" cy="2590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699792" y="332656"/>
            <a:ext cx="57606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  <a:t>«На </a:t>
            </a:r>
            <a:r>
              <a:rPr lang="ru-RU" sz="3600" b="1" i="1" dirty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  <a:t>пороге </a:t>
            </a:r>
            <a:r>
              <a:rPr lang="ru-RU" sz="3600" b="1" i="1" dirty="0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  <a:t>школы»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10167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1\Desktop\психолог\пед чтения\фото с занятия 13\DSCN21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911" y="3573016"/>
            <a:ext cx="3899762" cy="2925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1\Desktop\психолог\пед чтения\фото с занятия 13\DSCN21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892" y="1484784"/>
            <a:ext cx="3960440" cy="297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699792" y="332656"/>
            <a:ext cx="57606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  <a:t>«На </a:t>
            </a:r>
            <a:r>
              <a:rPr lang="ru-RU" sz="3600" b="1" i="1" dirty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  <a:t>пороге </a:t>
            </a:r>
            <a:r>
              <a:rPr lang="ru-RU" sz="3600" b="1" i="1" dirty="0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  <a:t>школы»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65482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188640"/>
            <a:ext cx="5832648" cy="562074"/>
          </a:xfrm>
        </p:spPr>
        <p:txBody>
          <a:bodyPr>
            <a:noAutofit/>
          </a:bodyPr>
          <a:lstStyle/>
          <a:p>
            <a:pPr algn="l"/>
            <a:r>
              <a:rPr lang="ru-RU" sz="3600" b="1" i="1" dirty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ea typeface="+mn-ea"/>
                <a:cs typeface="Segoe UI" pitchFamily="34" charset="0"/>
              </a:rPr>
              <a:t>Литература: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764704"/>
            <a:ext cx="878497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00" i="1" dirty="0" smtClean="0">
                <a:solidFill>
                  <a:schemeClr val="dk1"/>
                </a:solidFill>
              </a:rPr>
              <a:t>«</a:t>
            </a:r>
            <a:r>
              <a:rPr lang="ru-RU" sz="1400" i="1" dirty="0">
                <a:solidFill>
                  <a:schemeClr val="dk1"/>
                </a:solidFill>
              </a:rPr>
              <a:t>Цветик-</a:t>
            </a:r>
            <a:r>
              <a:rPr lang="ru-RU" sz="1400" i="1" dirty="0" err="1">
                <a:solidFill>
                  <a:schemeClr val="dk1"/>
                </a:solidFill>
              </a:rPr>
              <a:t>семицветик</a:t>
            </a:r>
            <a:r>
              <a:rPr lang="ru-RU" sz="1400" i="1" dirty="0">
                <a:solidFill>
                  <a:schemeClr val="dk1"/>
                </a:solidFill>
              </a:rPr>
              <a:t>. Психологические занятия с детьми старшего дошкольного возраста 6 – 7 лет. «Приключения будущих первоклассников</a:t>
            </a:r>
            <a:r>
              <a:rPr lang="ru-RU" sz="1400" i="1" dirty="0" smtClean="0">
                <a:solidFill>
                  <a:schemeClr val="dk1"/>
                </a:solidFill>
              </a:rPr>
              <a:t>»/ под ред. </a:t>
            </a:r>
            <a:r>
              <a:rPr lang="ru-RU" sz="1400" i="1" dirty="0" err="1" smtClean="0">
                <a:solidFill>
                  <a:schemeClr val="dk1"/>
                </a:solidFill>
              </a:rPr>
              <a:t>Куражевой</a:t>
            </a:r>
            <a:r>
              <a:rPr lang="ru-RU" sz="1400" i="1" dirty="0" smtClean="0">
                <a:solidFill>
                  <a:schemeClr val="dk1"/>
                </a:solidFill>
              </a:rPr>
              <a:t> </a:t>
            </a:r>
            <a:r>
              <a:rPr lang="ru-RU" sz="1400" i="1" dirty="0">
                <a:solidFill>
                  <a:schemeClr val="dk1"/>
                </a:solidFill>
              </a:rPr>
              <a:t>Н.Ю</a:t>
            </a:r>
            <a:r>
              <a:rPr lang="ru-RU" sz="1400" i="1" dirty="0" smtClean="0">
                <a:solidFill>
                  <a:schemeClr val="dk1"/>
                </a:solidFill>
              </a:rPr>
              <a:t>. – СПб.: Речь, 2014;</a:t>
            </a:r>
            <a:endParaRPr lang="ru-RU" sz="1400" i="1" dirty="0">
              <a:solidFill>
                <a:schemeClr val="dk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00" i="1" dirty="0" smtClean="0">
                <a:solidFill>
                  <a:schemeClr val="dk1"/>
                </a:solidFill>
              </a:rPr>
              <a:t>Панфилова </a:t>
            </a:r>
            <a:r>
              <a:rPr lang="ru-RU" sz="1400" i="1" dirty="0">
                <a:solidFill>
                  <a:schemeClr val="dk1"/>
                </a:solidFill>
              </a:rPr>
              <a:t>М.А. Лесная школа: Коррекционные сказки и настольная игра для дошкольников и младших </a:t>
            </a:r>
            <a:r>
              <a:rPr lang="ru-RU" sz="1400" i="1" dirty="0" smtClean="0">
                <a:solidFill>
                  <a:schemeClr val="dk1"/>
                </a:solidFill>
              </a:rPr>
              <a:t>школьников. – М.: ТЦ «Сфера», 2002; </a:t>
            </a:r>
            <a:endParaRPr lang="ru-RU" sz="1400" i="1" dirty="0">
              <a:solidFill>
                <a:schemeClr val="dk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00" i="1" dirty="0" err="1" smtClean="0">
                <a:solidFill>
                  <a:schemeClr val="dk1"/>
                </a:solidFill>
              </a:rPr>
              <a:t>Куражева</a:t>
            </a:r>
            <a:r>
              <a:rPr lang="ru-RU" sz="1400" i="1" dirty="0" smtClean="0">
                <a:solidFill>
                  <a:schemeClr val="dk1"/>
                </a:solidFill>
              </a:rPr>
              <a:t> </a:t>
            </a:r>
            <a:r>
              <a:rPr lang="ru-RU" sz="1400" i="1" dirty="0">
                <a:solidFill>
                  <a:schemeClr val="dk1"/>
                </a:solidFill>
              </a:rPr>
              <a:t>Н.Ю., </a:t>
            </a:r>
            <a:r>
              <a:rPr lang="ru-RU" sz="1400" i="1" dirty="0" err="1" smtClean="0">
                <a:solidFill>
                  <a:schemeClr val="dk1"/>
                </a:solidFill>
              </a:rPr>
              <a:t>Вараева</a:t>
            </a:r>
            <a:r>
              <a:rPr lang="ru-RU" sz="1400" i="1" dirty="0" smtClean="0">
                <a:solidFill>
                  <a:schemeClr val="dk1"/>
                </a:solidFill>
              </a:rPr>
              <a:t> </a:t>
            </a:r>
            <a:r>
              <a:rPr lang="ru-RU" sz="1400" i="1" dirty="0">
                <a:solidFill>
                  <a:schemeClr val="dk1"/>
                </a:solidFill>
              </a:rPr>
              <a:t>Н.В. Психологические занятия с дошкольниками «Цветик-</a:t>
            </a:r>
            <a:r>
              <a:rPr lang="ru-RU" sz="1400" i="1" dirty="0" err="1">
                <a:solidFill>
                  <a:schemeClr val="dk1"/>
                </a:solidFill>
              </a:rPr>
              <a:t>семицветик</a:t>
            </a:r>
            <a:r>
              <a:rPr lang="ru-RU" sz="1400" i="1" dirty="0" smtClean="0">
                <a:solidFill>
                  <a:schemeClr val="dk1"/>
                </a:solidFill>
              </a:rPr>
              <a:t>». – СПб.: Речь, 2004;</a:t>
            </a:r>
            <a:endParaRPr lang="ru-RU" sz="1400" i="1" dirty="0">
              <a:solidFill>
                <a:schemeClr val="dk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00" i="1" dirty="0" err="1" smtClean="0">
                <a:solidFill>
                  <a:schemeClr val="dk1"/>
                </a:solidFill>
              </a:rPr>
              <a:t>Хухлаева</a:t>
            </a:r>
            <a:r>
              <a:rPr lang="ru-RU" sz="1400" i="1" dirty="0" smtClean="0">
                <a:solidFill>
                  <a:schemeClr val="dk1"/>
                </a:solidFill>
              </a:rPr>
              <a:t> </a:t>
            </a:r>
            <a:r>
              <a:rPr lang="ru-RU" sz="1400" i="1" dirty="0">
                <a:solidFill>
                  <a:schemeClr val="dk1"/>
                </a:solidFill>
              </a:rPr>
              <a:t>О.Е</a:t>
            </a:r>
            <a:r>
              <a:rPr lang="ru-RU" sz="1400" i="1" dirty="0" smtClean="0">
                <a:solidFill>
                  <a:schemeClr val="dk1"/>
                </a:solidFill>
              </a:rPr>
              <a:t>., </a:t>
            </a:r>
            <a:r>
              <a:rPr lang="ru-RU" sz="1400" i="1" dirty="0" err="1" smtClean="0">
                <a:solidFill>
                  <a:schemeClr val="dk1"/>
                </a:solidFill>
              </a:rPr>
              <a:t>Хухлаев</a:t>
            </a:r>
            <a:r>
              <a:rPr lang="ru-RU" sz="1400" i="1" dirty="0" smtClean="0">
                <a:solidFill>
                  <a:schemeClr val="dk1"/>
                </a:solidFill>
              </a:rPr>
              <a:t> О.Е., Первушина И.М. </a:t>
            </a:r>
            <a:r>
              <a:rPr lang="ru-RU" sz="1400" i="1" dirty="0">
                <a:solidFill>
                  <a:schemeClr val="dk1"/>
                </a:solidFill>
              </a:rPr>
              <a:t>Тропинка к своему Я: как сохранить психологическое здоровье дошкольников</a:t>
            </a:r>
            <a:r>
              <a:rPr lang="ru-RU" sz="1400" i="1" dirty="0" smtClean="0">
                <a:solidFill>
                  <a:schemeClr val="dk1"/>
                </a:solidFill>
              </a:rPr>
              <a:t>. – М.: Генезис, 2007.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00" dirty="0" err="1" smtClean="0"/>
              <a:t>Гаврина</a:t>
            </a:r>
            <a:r>
              <a:rPr lang="ru-RU" sz="1400" dirty="0" smtClean="0"/>
              <a:t> </a:t>
            </a:r>
            <a:r>
              <a:rPr lang="ru-RU" sz="1400" dirty="0"/>
              <a:t>С. Е., </a:t>
            </a:r>
            <a:r>
              <a:rPr lang="ru-RU" sz="1400" dirty="0" err="1"/>
              <a:t>Кутявина</a:t>
            </a:r>
            <a:r>
              <a:rPr lang="ru-RU" sz="1400" dirty="0"/>
              <a:t> Н. Л., Топоркова И. Т., Щербина Н. В. Проверяем знания дошкольника. Тесты для детей : </a:t>
            </a:r>
            <a:r>
              <a:rPr lang="ru-RU" sz="1400" dirty="0" smtClean="0"/>
              <a:t>лет.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00" i="1" dirty="0" smtClean="0">
                <a:solidFill>
                  <a:schemeClr val="dk1"/>
                </a:solidFill>
              </a:rPr>
              <a:t>Серия </a:t>
            </a:r>
            <a:r>
              <a:rPr lang="ru-RU" sz="1400" i="1" dirty="0">
                <a:solidFill>
                  <a:schemeClr val="dk1"/>
                </a:solidFill>
              </a:rPr>
              <a:t>«Умный малыш». </a:t>
            </a:r>
            <a:r>
              <a:rPr lang="ru-RU" sz="1400" i="1" dirty="0" smtClean="0">
                <a:solidFill>
                  <a:schemeClr val="dk1"/>
                </a:solidFill>
              </a:rPr>
              <a:t>Умозаключения.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00" i="1" dirty="0" smtClean="0">
                <a:solidFill>
                  <a:schemeClr val="dk1"/>
                </a:solidFill>
              </a:rPr>
              <a:t>Психология</a:t>
            </a:r>
            <a:r>
              <a:rPr lang="ru-RU" sz="1400" i="1" dirty="0">
                <a:solidFill>
                  <a:schemeClr val="dk1"/>
                </a:solidFill>
              </a:rPr>
              <a:t>. Упражнения, игры, тренинги. Подготовительная группа.  /Автор-сост. И. В. </a:t>
            </a:r>
            <a:r>
              <a:rPr lang="ru-RU" sz="1400" i="1" dirty="0" err="1">
                <a:solidFill>
                  <a:schemeClr val="dk1"/>
                </a:solidFill>
              </a:rPr>
              <a:t>Гуреева</a:t>
            </a:r>
            <a:r>
              <a:rPr lang="ru-RU" sz="1400" i="1" dirty="0">
                <a:solidFill>
                  <a:schemeClr val="dk1"/>
                </a:solidFill>
              </a:rPr>
              <a:t>. –Волгоград: ИТД «Корифей», 2005 </a:t>
            </a:r>
            <a:r>
              <a:rPr lang="ru-RU" sz="1400" i="1" dirty="0" smtClean="0">
                <a:solidFill>
                  <a:schemeClr val="dk1"/>
                </a:solidFill>
              </a:rPr>
              <a:t>г.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00" i="1" dirty="0" err="1" smtClean="0">
                <a:solidFill>
                  <a:schemeClr val="dk1"/>
                </a:solidFill>
              </a:rPr>
              <a:t>Шарохина</a:t>
            </a:r>
            <a:r>
              <a:rPr lang="ru-RU" sz="1400" i="1" dirty="0" smtClean="0">
                <a:solidFill>
                  <a:schemeClr val="dk1"/>
                </a:solidFill>
              </a:rPr>
              <a:t> </a:t>
            </a:r>
            <a:r>
              <a:rPr lang="ru-RU" sz="1400" i="1" dirty="0">
                <a:solidFill>
                  <a:schemeClr val="dk1"/>
                </a:solidFill>
              </a:rPr>
              <a:t>В. Л. Психологическая подготовка детей к школе. Конспекты занятий. – Москва: «Книголюб», 2009 </a:t>
            </a:r>
            <a:r>
              <a:rPr lang="ru-RU" sz="1400" i="1" dirty="0" smtClean="0">
                <a:solidFill>
                  <a:schemeClr val="dk1"/>
                </a:solidFill>
              </a:rPr>
              <a:t>г.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00" i="1" dirty="0" err="1" smtClean="0">
                <a:solidFill>
                  <a:schemeClr val="dk1"/>
                </a:solidFill>
              </a:rPr>
              <a:t>Арцишевская</a:t>
            </a:r>
            <a:r>
              <a:rPr lang="ru-RU" sz="1400" i="1" dirty="0" smtClean="0">
                <a:solidFill>
                  <a:schemeClr val="dk1"/>
                </a:solidFill>
              </a:rPr>
              <a:t> </a:t>
            </a:r>
            <a:r>
              <a:rPr lang="ru-RU" sz="1400" i="1" dirty="0">
                <a:solidFill>
                  <a:schemeClr val="dk1"/>
                </a:solidFill>
              </a:rPr>
              <a:t>И. Л. Психологический тренинг для будущих первоклассников. Конспекты занятий.- Москва: «Книголюб», 2009 </a:t>
            </a:r>
            <a:r>
              <a:rPr lang="ru-RU" sz="1400" i="1" dirty="0" smtClean="0">
                <a:solidFill>
                  <a:schemeClr val="dk1"/>
                </a:solidFill>
              </a:rPr>
              <a:t>г.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00" i="1" dirty="0" smtClean="0">
                <a:solidFill>
                  <a:schemeClr val="dk1"/>
                </a:solidFill>
              </a:rPr>
              <a:t>Ильина </a:t>
            </a:r>
            <a:r>
              <a:rPr lang="ru-RU" sz="1400" i="1" dirty="0">
                <a:solidFill>
                  <a:schemeClr val="dk1"/>
                </a:solidFill>
              </a:rPr>
              <a:t>М. Н. , Парамонова Л. Г., Головнева Н. Я. Тесты для детей. Готов ли ваш ребенок к школе? – СПб.: «Дельта» ,1997 </a:t>
            </a:r>
            <a:r>
              <a:rPr lang="ru-RU" sz="1400" i="1" dirty="0" smtClean="0">
                <a:solidFill>
                  <a:schemeClr val="dk1"/>
                </a:solidFill>
              </a:rPr>
              <a:t>г.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00" i="1" dirty="0" smtClean="0">
                <a:solidFill>
                  <a:schemeClr val="dk1"/>
                </a:solidFill>
              </a:rPr>
              <a:t>Сиротюк </a:t>
            </a:r>
            <a:r>
              <a:rPr lang="ru-RU" sz="1400" i="1" dirty="0">
                <a:solidFill>
                  <a:schemeClr val="dk1"/>
                </a:solidFill>
              </a:rPr>
              <a:t>А. Л. Коррекция обучения и развития школьников.- Москва: ТЦ «Сфера», 2002 </a:t>
            </a:r>
            <a:r>
              <a:rPr lang="ru-RU" sz="1400" i="1" dirty="0" smtClean="0">
                <a:solidFill>
                  <a:schemeClr val="dk1"/>
                </a:solidFill>
              </a:rPr>
              <a:t>г.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00" i="1" dirty="0" smtClean="0">
                <a:solidFill>
                  <a:schemeClr val="dk1"/>
                </a:solidFill>
              </a:rPr>
              <a:t>Алтухова </a:t>
            </a:r>
            <a:r>
              <a:rPr lang="ru-RU" sz="1400" i="1" dirty="0">
                <a:solidFill>
                  <a:schemeClr val="dk1"/>
                </a:solidFill>
              </a:rPr>
              <a:t>Н. Г. Научитесь слышать звуки.- – СПб.: «Лань», 1999 </a:t>
            </a:r>
            <a:r>
              <a:rPr lang="ru-RU" sz="1400" i="1" dirty="0" smtClean="0">
                <a:solidFill>
                  <a:schemeClr val="dk1"/>
                </a:solidFill>
              </a:rPr>
              <a:t>г.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00" i="1" dirty="0" smtClean="0">
                <a:solidFill>
                  <a:schemeClr val="dk1"/>
                </a:solidFill>
              </a:rPr>
              <a:t>Ткаченко </a:t>
            </a:r>
            <a:r>
              <a:rPr lang="ru-RU" sz="1400" i="1" dirty="0">
                <a:solidFill>
                  <a:schemeClr val="dk1"/>
                </a:solidFill>
              </a:rPr>
              <a:t>Т. А. </a:t>
            </a:r>
            <a:r>
              <a:rPr lang="ru-RU" sz="1400" i="1" dirty="0" err="1">
                <a:solidFill>
                  <a:schemeClr val="dk1"/>
                </a:solidFill>
              </a:rPr>
              <a:t>Физминутки</a:t>
            </a:r>
            <a:r>
              <a:rPr lang="ru-RU" sz="1400" i="1" dirty="0">
                <a:solidFill>
                  <a:schemeClr val="dk1"/>
                </a:solidFill>
              </a:rPr>
              <a:t> для развития пальцевой моторики у дошкольников с нарушениями речи. – Москва: «Гном и Д», </a:t>
            </a:r>
            <a:r>
              <a:rPr lang="ru-RU" sz="1400" i="1" dirty="0" smtClean="0">
                <a:solidFill>
                  <a:schemeClr val="dk1"/>
                </a:solidFill>
              </a:rPr>
              <a:t>2001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00" i="1" dirty="0" smtClean="0">
                <a:solidFill>
                  <a:schemeClr val="dk1"/>
                </a:solidFill>
              </a:rPr>
              <a:t>Игровая </a:t>
            </a:r>
            <a:r>
              <a:rPr lang="ru-RU" sz="1400" i="1" dirty="0">
                <a:solidFill>
                  <a:schemeClr val="dk1"/>
                </a:solidFill>
              </a:rPr>
              <a:t>деятельность на занятиях по развитию речи. Подготовительная группа.  / Автор-сост. О. И. Бочкарева - Волгоград: ИТД «Корифей», </a:t>
            </a:r>
            <a:r>
              <a:rPr lang="ru-RU" sz="1400" i="1" dirty="0" smtClean="0">
                <a:solidFill>
                  <a:schemeClr val="dk1"/>
                </a:solidFill>
              </a:rPr>
              <a:t>2008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00" i="1" dirty="0" err="1" smtClean="0">
                <a:solidFill>
                  <a:schemeClr val="dk1"/>
                </a:solidFill>
              </a:rPr>
              <a:t>Микхиева</a:t>
            </a:r>
            <a:r>
              <a:rPr lang="ru-RU" sz="1400" i="1" dirty="0" smtClean="0">
                <a:solidFill>
                  <a:schemeClr val="dk1"/>
                </a:solidFill>
              </a:rPr>
              <a:t> </a:t>
            </a:r>
            <a:r>
              <a:rPr lang="ru-RU" sz="1400" i="1" dirty="0">
                <a:solidFill>
                  <a:schemeClr val="dk1"/>
                </a:solidFill>
              </a:rPr>
              <a:t>Н. Ю., Мартин И. В. Дидактические игры и упражнения для развития речи дошкольников. - СПб.: «Детство-ПРЕСС», 2016</a:t>
            </a:r>
          </a:p>
        </p:txBody>
      </p:sp>
    </p:spTree>
    <p:extLst>
      <p:ext uri="{BB962C8B-B14F-4D97-AF65-F5344CB8AC3E}">
        <p14:creationId xmlns:p14="http://schemas.microsoft.com/office/powerpoint/2010/main" val="334285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132856"/>
            <a:ext cx="8229600" cy="1800200"/>
          </a:xfrm>
        </p:spPr>
        <p:txBody>
          <a:bodyPr>
            <a:normAutofit/>
          </a:bodyPr>
          <a:lstStyle/>
          <a:p>
            <a:r>
              <a:rPr lang="ru-RU" altLang="ru-RU" sz="60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sz="6000" i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3608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-171400"/>
            <a:ext cx="7499176" cy="2376264"/>
          </a:xfrm>
        </p:spPr>
        <p:txBody>
          <a:bodyPr>
            <a:noAutofit/>
          </a:bodyPr>
          <a:lstStyle/>
          <a:p>
            <a:r>
              <a:rPr lang="ru-RU" altLang="ru-RU" sz="2400" dirty="0" smtClean="0">
                <a:solidFill>
                  <a:srgbClr val="000099"/>
                </a:solidFill>
              </a:rPr>
              <a:t/>
            </a:r>
            <a:br>
              <a:rPr lang="ru-RU" altLang="ru-RU" sz="2400" dirty="0" smtClean="0">
                <a:solidFill>
                  <a:srgbClr val="000099"/>
                </a:solidFill>
              </a:rPr>
            </a:br>
            <a:r>
              <a:rPr lang="ru-RU" altLang="ru-RU" sz="2400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altLang="ru-RU" sz="24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altLang="ru-RU" sz="2400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altLang="ru-RU" sz="24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altLang="ru-RU" sz="2400" dirty="0" smtClean="0">
                <a:solidFill>
                  <a:schemeClr val="accent6">
                    <a:lumMod val="50000"/>
                  </a:schemeClr>
                </a:solidFill>
              </a:rPr>
              <a:t>          С </a:t>
            </a: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</a:rPr>
              <a:t>1988</a:t>
            </a:r>
            <a:r>
              <a:rPr lang="ru-RU" altLang="ru-RU" sz="2400" dirty="0">
                <a:solidFill>
                  <a:schemeClr val="accent6">
                    <a:lumMod val="50000"/>
                  </a:schemeClr>
                </a:solidFill>
              </a:rPr>
              <a:t> года в МДОУ открыты и функционируют </a:t>
            </a:r>
            <a:r>
              <a:rPr lang="ru-RU" altLang="ru-RU" sz="2400" dirty="0" smtClean="0">
                <a:solidFill>
                  <a:schemeClr val="accent6">
                    <a:lumMod val="50000"/>
                  </a:schemeClr>
                </a:solidFill>
              </a:rPr>
              <a:t>   группы </a:t>
            </a:r>
            <a:r>
              <a:rPr lang="ru-RU" altLang="ru-RU" sz="2400" dirty="0">
                <a:solidFill>
                  <a:schemeClr val="accent6">
                    <a:lumMod val="50000"/>
                  </a:schemeClr>
                </a:solidFill>
              </a:rPr>
              <a:t>для детей с </a:t>
            </a:r>
            <a:r>
              <a:rPr lang="ru-RU" altLang="ru-RU" sz="2400" dirty="0" smtClean="0">
                <a:solidFill>
                  <a:schemeClr val="accent6">
                    <a:lumMod val="50000"/>
                  </a:schemeClr>
                </a:solidFill>
              </a:rPr>
              <a:t>нарушениями</a:t>
            </a:r>
            <a:br>
              <a:rPr lang="ru-RU" altLang="ru-RU" sz="24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altLang="ru-RU" sz="2400" dirty="0" smtClean="0">
                <a:solidFill>
                  <a:schemeClr val="accent6">
                    <a:lumMod val="50000"/>
                  </a:schemeClr>
                </a:solidFill>
              </a:rPr>
              <a:t>опорно-двигательного </a:t>
            </a:r>
            <a:r>
              <a:rPr lang="ru-RU" altLang="ru-RU" sz="2400" dirty="0">
                <a:solidFill>
                  <a:schemeClr val="accent6">
                    <a:lumMod val="50000"/>
                  </a:schemeClr>
                </a:solidFill>
              </a:rPr>
              <a:t>аппарата</a:t>
            </a:r>
            <a:r>
              <a:rPr lang="ru-RU" altLang="ru-RU" sz="2400" dirty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. </a:t>
            </a:r>
            <a:br>
              <a:rPr lang="ru-RU" altLang="ru-RU" sz="2400" dirty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altLang="ru-RU" sz="2400" dirty="0" smtClean="0">
                <a:solidFill>
                  <a:schemeClr val="accent6">
                    <a:lumMod val="50000"/>
                  </a:schemeClr>
                </a:solidFill>
              </a:rPr>
              <a:t>В </a:t>
            </a:r>
            <a:r>
              <a:rPr lang="ru-RU" altLang="ru-RU" sz="2400" dirty="0">
                <a:solidFill>
                  <a:schemeClr val="accent6">
                    <a:lumMod val="50000"/>
                  </a:schemeClr>
                </a:solidFill>
              </a:rPr>
              <a:t>настоящее время в детском</a:t>
            </a:r>
            <a:r>
              <a:rPr lang="ru-RU" altLang="ru-RU" sz="2400" dirty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altLang="ru-RU" sz="2400" dirty="0">
                <a:solidFill>
                  <a:schemeClr val="accent6">
                    <a:lumMod val="50000"/>
                  </a:schemeClr>
                </a:solidFill>
              </a:rPr>
              <a:t>саду </a:t>
            </a: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</a:rPr>
              <a:t>12 </a:t>
            </a:r>
            <a:r>
              <a:rPr lang="ru-RU" altLang="ru-RU" sz="2400" dirty="0">
                <a:solidFill>
                  <a:schemeClr val="accent6">
                    <a:lumMod val="50000"/>
                  </a:schemeClr>
                </a:solidFill>
              </a:rPr>
              <a:t>групп компенсирующей </a:t>
            </a:r>
            <a:r>
              <a:rPr lang="ru-RU" altLang="ru-RU" sz="2400" dirty="0" smtClean="0">
                <a:solidFill>
                  <a:schemeClr val="accent6">
                    <a:lumMod val="50000"/>
                  </a:schemeClr>
                </a:solidFill>
              </a:rPr>
              <a:t>направленности,</a:t>
            </a:r>
            <a:br>
              <a:rPr lang="ru-RU" altLang="ru-RU" sz="24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altLang="ru-RU" sz="2400" dirty="0" smtClean="0">
                <a:solidFill>
                  <a:schemeClr val="accent6">
                    <a:lumMod val="50000"/>
                  </a:schemeClr>
                </a:solidFill>
              </a:rPr>
              <a:t>которые </a:t>
            </a:r>
            <a:r>
              <a:rPr lang="ru-RU" altLang="ru-RU" sz="2400" dirty="0">
                <a:solidFill>
                  <a:schemeClr val="accent6">
                    <a:lumMod val="50000"/>
                  </a:schemeClr>
                </a:solidFill>
              </a:rPr>
              <a:t>посещают </a:t>
            </a:r>
            <a:r>
              <a:rPr lang="ru-RU" altLang="ru-RU" sz="2400" b="1" dirty="0" smtClean="0">
                <a:solidFill>
                  <a:schemeClr val="accent6">
                    <a:lumMod val="50000"/>
                  </a:schemeClr>
                </a:solidFill>
              </a:rPr>
              <a:t>160</a:t>
            </a:r>
            <a:r>
              <a:rPr lang="ru-RU" altLang="ru-RU" sz="2400" dirty="0" smtClean="0">
                <a:solidFill>
                  <a:schemeClr val="accent6">
                    <a:lumMod val="50000"/>
                  </a:schemeClr>
                </a:solidFill>
              </a:rPr>
              <a:t> детей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924944"/>
            <a:ext cx="6767147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475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476672"/>
            <a:ext cx="6779096" cy="1143000"/>
          </a:xfrm>
        </p:spPr>
        <p:txBody>
          <a:bodyPr>
            <a:noAutofit/>
          </a:bodyPr>
          <a:lstStyle/>
          <a:p>
            <a:r>
              <a:rPr lang="ru-RU" altLang="ru-RU" sz="2600" b="1" i="1" dirty="0">
                <a:solidFill>
                  <a:schemeClr val="accent2"/>
                </a:solidFill>
              </a:rPr>
              <a:t>Группы компенсирующей направленности посещают дети с различными нарушениями опорно-двигательного аппарата:</a:t>
            </a:r>
            <a:endParaRPr lang="ru-RU" sz="26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132856"/>
            <a:ext cx="8712968" cy="3744416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altLang="ru-RU" sz="2400" dirty="0">
                <a:solidFill>
                  <a:schemeClr val="accent6">
                    <a:lumMod val="50000"/>
                  </a:schemeClr>
                </a:solidFill>
              </a:rPr>
              <a:t>дети, у которых нарушения опорно-двигательного аппарата обусловлены органическими поражениями центральной нервной системы (ДЦП</a:t>
            </a:r>
            <a:r>
              <a:rPr lang="ru-RU" altLang="ru-RU" sz="2400" dirty="0" smtClean="0">
                <a:solidFill>
                  <a:schemeClr val="accent6">
                    <a:lumMod val="50000"/>
                  </a:schemeClr>
                </a:solidFill>
              </a:rPr>
              <a:t>);</a:t>
            </a:r>
          </a:p>
          <a:p>
            <a:pPr>
              <a:lnSpc>
                <a:spcPct val="80000"/>
              </a:lnSpc>
            </a:pPr>
            <a:endParaRPr lang="ru-RU" altLang="ru-RU" sz="240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ru-RU" altLang="ru-RU" sz="2400" dirty="0">
                <a:solidFill>
                  <a:schemeClr val="accent6">
                    <a:lumMod val="50000"/>
                  </a:schemeClr>
                </a:solidFill>
              </a:rPr>
              <a:t>дети с врождёнными и приобретёнными патологиями опорно-двигательного аппарата (недоразвитие и дефекты конечностей, аномалии развития позвоночника и многие др</a:t>
            </a:r>
            <a:r>
              <a:rPr lang="ru-RU" altLang="ru-RU" sz="2400" dirty="0" smtClean="0">
                <a:solidFill>
                  <a:schemeClr val="accent6">
                    <a:lumMod val="50000"/>
                  </a:schemeClr>
                </a:solidFill>
              </a:rPr>
              <a:t>.);</a:t>
            </a:r>
          </a:p>
          <a:p>
            <a:pPr>
              <a:lnSpc>
                <a:spcPct val="80000"/>
              </a:lnSpc>
            </a:pPr>
            <a:endParaRPr lang="ru-RU" altLang="ru-RU" sz="240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ru-RU" altLang="ru-RU" sz="2400" dirty="0">
                <a:solidFill>
                  <a:schemeClr val="accent6">
                    <a:lumMod val="50000"/>
                  </a:schemeClr>
                </a:solidFill>
              </a:rPr>
              <a:t>дети, имеющие сочетанные поражения нервной системы и патологии опорно-двигательного аппарата</a:t>
            </a:r>
            <a:r>
              <a:rPr lang="ru-RU" altLang="ru-RU" sz="2400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>
              <a:lnSpc>
                <a:spcPct val="80000"/>
              </a:lnSpc>
            </a:pPr>
            <a:endParaRPr lang="ru-RU" altLang="ru-RU" sz="240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ru-RU" altLang="ru-RU" sz="2400" dirty="0">
                <a:solidFill>
                  <a:schemeClr val="accent6">
                    <a:lumMod val="50000"/>
                  </a:schemeClr>
                </a:solidFill>
              </a:rPr>
              <a:t>Дети с генетическими заболеваниями, имеющие нарушения опорно-двигательного аппарата.</a:t>
            </a:r>
          </a:p>
          <a:p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99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IMG_015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85" y="476672"/>
            <a:ext cx="3076587" cy="2536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3366FF"/>
                </a:solidFill>
                <a:prstDash val="sysDot"/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детский сад 002"/>
          <p:cNvPicPr>
            <a:picLocks noChangeAspect="1" noChangeArrowheads="1"/>
          </p:cNvPicPr>
          <p:nvPr/>
        </p:nvPicPr>
        <p:blipFill>
          <a:blip r:embed="rId3" cstate="print"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88640"/>
            <a:ext cx="3312617" cy="2378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649" y="4149080"/>
            <a:ext cx="3687039" cy="2584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0" y="2140439"/>
            <a:ext cx="3563466" cy="236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149080"/>
            <a:ext cx="3546956" cy="237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640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4824" y="0"/>
            <a:ext cx="7499176" cy="1786210"/>
          </a:xfrm>
        </p:spPr>
        <p:txBody>
          <a:bodyPr>
            <a:noAutofit/>
          </a:bodyPr>
          <a:lstStyle/>
          <a:p>
            <a:r>
              <a:rPr lang="ru-RU" altLang="ru-RU" sz="2800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altLang="ru-RU" sz="28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altLang="ru-RU" sz="2400" dirty="0" smtClean="0">
                <a:solidFill>
                  <a:schemeClr val="accent6">
                    <a:lumMod val="50000"/>
                  </a:schemeClr>
                </a:solidFill>
              </a:rPr>
              <a:t>Общей </a:t>
            </a:r>
            <a:r>
              <a:rPr lang="ru-RU" altLang="ru-RU" sz="2400" dirty="0">
                <a:solidFill>
                  <a:schemeClr val="accent6">
                    <a:lumMod val="50000"/>
                  </a:schemeClr>
                </a:solidFill>
              </a:rPr>
              <a:t>ведущей целью  всех участников медико-психолого-педагогического сопровождения является </a:t>
            </a:r>
            <a:br>
              <a:rPr lang="ru-RU" altLang="ru-RU" sz="24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altLang="ru-RU" sz="2800" b="1" i="1" dirty="0">
                <a:solidFill>
                  <a:schemeClr val="accent6">
                    <a:lumMod val="50000"/>
                  </a:schemeClr>
                </a:solidFill>
              </a:rPr>
              <a:t>максимальное разностороннее развитие ребёнка с учётом его возможностей</a:t>
            </a:r>
            <a:endParaRPr lang="ru-RU" sz="280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04864"/>
            <a:ext cx="3581224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132856"/>
            <a:ext cx="3456384" cy="254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221088"/>
            <a:ext cx="3170237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506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32656"/>
            <a:ext cx="3600400" cy="27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764704"/>
            <a:ext cx="3600402" cy="27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861048"/>
            <a:ext cx="3600399" cy="27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56992"/>
            <a:ext cx="3565575" cy="27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580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500042"/>
            <a:ext cx="7467600" cy="58259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Цель работы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: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95536" y="1556792"/>
            <a:ext cx="4038600" cy="45259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Педагог-психолог</a:t>
            </a:r>
          </a:p>
          <a:p>
            <a:pPr algn="ctr">
              <a:buNone/>
            </a:pPr>
            <a:r>
              <a:rPr lang="ru-RU" b="1" i="1" dirty="0" smtClean="0"/>
              <a:t>    </a:t>
            </a:r>
            <a:r>
              <a:rPr lang="ru-RU" sz="1900" b="1" i="1" dirty="0" smtClean="0"/>
              <a:t>    Обеспечение психологического здоровья детей</a:t>
            </a:r>
            <a:r>
              <a:rPr lang="ru-RU" sz="1900" dirty="0" smtClean="0"/>
              <a:t>. Психологическое здоровье предполагает здоровье психическое, в основе которого лежит полноценное психическое развитие ребенка на всех этапах детства.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4008" y="1556792"/>
            <a:ext cx="4038600" cy="453650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Учитель-логопед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100" dirty="0" smtClean="0"/>
              <a:t>      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100" dirty="0" smtClean="0"/>
              <a:t> </a:t>
            </a:r>
            <a:r>
              <a:rPr lang="ru-RU" sz="1900" b="1" i="1" dirty="0" smtClean="0"/>
              <a:t>Оказание необходимой коррекционной помощи детям </a:t>
            </a:r>
            <a:r>
              <a:rPr lang="ru-RU" sz="1900" dirty="0" smtClean="0"/>
              <a:t>в возрасте от 3 лет до 7 лет.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1900" dirty="0" smtClean="0"/>
              <a:t>В логопедическую работу включаются дети со 2-ой младшей группы с общим недоразвитием речи </a:t>
            </a:r>
            <a:r>
              <a:rPr lang="en-US" sz="1900" dirty="0" smtClean="0"/>
              <a:t>II</a:t>
            </a:r>
            <a:r>
              <a:rPr lang="ru-RU" sz="1900" dirty="0" smtClean="0"/>
              <a:t> и</a:t>
            </a:r>
            <a:r>
              <a:rPr lang="en-US" sz="1900" dirty="0" smtClean="0"/>
              <a:t> III</a:t>
            </a:r>
            <a:r>
              <a:rPr lang="ru-RU" sz="1900" dirty="0" smtClean="0"/>
              <a:t> уровней, фонетико-фонематическими нарушениями речи.</a:t>
            </a: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963054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>
            <a:noAutofit/>
          </a:bodyPr>
          <a:lstStyle/>
          <a:p>
            <a:r>
              <a:rPr lang="ru-RU" altLang="ru-RU" sz="2800" b="1" i="1" dirty="0">
                <a:solidFill>
                  <a:schemeClr val="accent6">
                    <a:lumMod val="50000"/>
                  </a:schemeClr>
                </a:solidFill>
              </a:rPr>
              <a:t>Формы и методы психолого-педагогического и логопедического обследования</a:t>
            </a:r>
            <a:r>
              <a:rPr lang="ru-RU" alt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:</a:t>
            </a:r>
            <a:endParaRPr lang="ru-RU" sz="280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</a:pPr>
            <a:endParaRPr lang="ru-RU" altLang="ru-RU" sz="31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ru-RU" altLang="ru-RU" sz="3100" dirty="0" smtClean="0">
                <a:solidFill>
                  <a:schemeClr val="accent6">
                    <a:lumMod val="50000"/>
                  </a:schemeClr>
                </a:solidFill>
              </a:rPr>
              <a:t>изучение </a:t>
            </a:r>
            <a:r>
              <a:rPr lang="ru-RU" altLang="ru-RU" sz="3100" dirty="0">
                <a:solidFill>
                  <a:schemeClr val="accent6">
                    <a:lumMod val="50000"/>
                  </a:schemeClr>
                </a:solidFill>
              </a:rPr>
              <a:t>медицинской документации, сбор и анализ анамнестических данных;</a:t>
            </a:r>
            <a:endParaRPr lang="en-US" altLang="ru-RU" sz="310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endParaRPr lang="ru-RU" altLang="ru-RU" sz="310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ru-RU" altLang="ru-RU" sz="3100" dirty="0">
                <a:solidFill>
                  <a:schemeClr val="accent6">
                    <a:lumMod val="50000"/>
                  </a:schemeClr>
                </a:solidFill>
              </a:rPr>
              <a:t>беседа с родителями (получение сведений о раннем моторном, соматическом, нервно-психическом, речевом развитии);</a:t>
            </a:r>
            <a:endParaRPr lang="en-US" altLang="ru-RU" sz="310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endParaRPr lang="ru-RU" altLang="ru-RU" sz="310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ru-RU" altLang="ru-RU" sz="3100" dirty="0">
                <a:solidFill>
                  <a:schemeClr val="accent6">
                    <a:lumMod val="50000"/>
                  </a:schemeClr>
                </a:solidFill>
              </a:rPr>
              <a:t>беседы с врачами: невропатологом, ортопедом; инструктором ЛФК;</a:t>
            </a:r>
            <a:endParaRPr lang="en-US" altLang="ru-RU" sz="310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endParaRPr lang="ru-RU" altLang="ru-RU" sz="310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ru-RU" altLang="ru-RU" sz="3100" dirty="0">
                <a:solidFill>
                  <a:schemeClr val="accent6">
                    <a:lumMod val="50000"/>
                  </a:schemeClr>
                </a:solidFill>
              </a:rPr>
              <a:t>наблюдение в процессе самостоятельной деятельности детей, на занятиях, во время режимных процессов;</a:t>
            </a:r>
            <a:endParaRPr lang="en-US" altLang="ru-RU" sz="310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endParaRPr lang="ru-RU" altLang="ru-RU" sz="310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ru-RU" altLang="ru-RU" sz="3100" dirty="0">
                <a:solidFill>
                  <a:schemeClr val="accent6">
                    <a:lumMod val="50000"/>
                  </a:schemeClr>
                </a:solidFill>
              </a:rPr>
              <a:t>обучающий эксперимент (детям предлагаются различные экспериментальные задания, адекватные их возрасту и состоянию) и др.</a:t>
            </a:r>
          </a:p>
          <a:p>
            <a:pPr>
              <a:lnSpc>
                <a:spcPct val="80000"/>
              </a:lnSpc>
              <a:buNone/>
            </a:pPr>
            <a:endParaRPr lang="ru-RU" alt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826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332656"/>
            <a:ext cx="7772400" cy="2232247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  <a:t>Педагогический проект </a:t>
            </a:r>
            <a:br>
              <a:rPr lang="ru-RU" sz="4000" b="1" i="1" dirty="0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</a:br>
            <a:r>
              <a:rPr lang="ru-RU" sz="4000" b="1" i="1" dirty="0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  <a:t>«На </a:t>
            </a:r>
            <a:r>
              <a:rPr lang="ru-RU" sz="4000" b="1" i="1" dirty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  <a:t>пороге школы»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420888"/>
            <a:ext cx="7560840" cy="3384376"/>
          </a:xfrm>
        </p:spPr>
        <p:txBody>
          <a:bodyPr>
            <a:normAutofit fontScale="92500"/>
          </a:bodyPr>
          <a:lstStyle/>
          <a:p>
            <a:pPr algn="l">
              <a:lnSpc>
                <a:spcPct val="120000"/>
              </a:lnSpc>
              <a:defRPr/>
            </a:pPr>
            <a:r>
              <a:rPr lang="ru-RU" sz="3900" b="1" i="1" dirty="0" smtClean="0">
                <a:solidFill>
                  <a:srgbClr val="C00000"/>
                </a:solidFill>
              </a:rPr>
              <a:t>Цель проекта - </a:t>
            </a:r>
          </a:p>
          <a:p>
            <a:pPr lvl="0">
              <a:lnSpc>
                <a:spcPct val="120000"/>
              </a:lnSpc>
              <a:defRPr/>
            </a:pP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создание и апробирование модели взаимодействия логопеда и психолога в процессе коррекционно-развивающей образовательной деятельности, стимулирующей речевое, познавательное и личностное развитие детей с ОВЗ на этапе подготовки к школьному обучению.</a:t>
            </a:r>
            <a:endParaRPr lang="ru-RU" sz="2400" b="1" i="1" dirty="0">
              <a:solidFill>
                <a:schemeClr val="accent6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  <a:p>
            <a:pPr>
              <a:lnSpc>
                <a:spcPct val="120000"/>
              </a:lnSpc>
            </a:pP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57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7320147</TotalTime>
  <Words>1065</Words>
  <Application>Microsoft Office PowerPoint</Application>
  <PresentationFormat>Экран (4:3)</PresentationFormat>
  <Paragraphs>100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Муниципальное бюджетное дошкольное образовательное учреждение Петрозаводского городского округа «Детский сад компенсирующего вида № 108 «Снежинка»</vt:lpstr>
      <vt:lpstr>             С 1988 года в МДОУ открыты и функционируют    группы для детей с нарушениями опорно-двигательного аппарата.  В настоящее время в детском саду 12 групп компенсирующей направленности, которые посещают 160 детей</vt:lpstr>
      <vt:lpstr>Группы компенсирующей направленности посещают дети с различными нарушениями опорно-двигательного аппарата:</vt:lpstr>
      <vt:lpstr>Презентация PowerPoint</vt:lpstr>
      <vt:lpstr> Общей ведущей целью  всех участников медико-психолого-педагогического сопровождения является  максимальное разностороннее развитие ребёнка с учётом его возможностей</vt:lpstr>
      <vt:lpstr>Презентация PowerPoint</vt:lpstr>
      <vt:lpstr>Цель работы:</vt:lpstr>
      <vt:lpstr>Формы и методы психолого-педагогического и логопедического обследования:</vt:lpstr>
      <vt:lpstr>Педагогический проект  «На пороге школы»</vt:lpstr>
      <vt:lpstr>ГОТОВНОСТЬ К ШКОЛЕ</vt:lpstr>
      <vt:lpstr>Речевое развитие будущего первоклассника:</vt:lpstr>
      <vt:lpstr>Задачи проекта:</vt:lpstr>
      <vt:lpstr>В основу проекта легли следующие методические разработки:</vt:lpstr>
      <vt:lpstr>Презентация PowerPoint</vt:lpstr>
      <vt:lpstr>Презентация PowerPoint</vt:lpstr>
      <vt:lpstr>Презентация PowerPoint</vt:lpstr>
      <vt:lpstr>Литература: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«Семья на пороге школы»</dc:title>
  <dc:creator>Т.В.</dc:creator>
  <cp:lastModifiedBy>User1</cp:lastModifiedBy>
  <cp:revision>116</cp:revision>
  <dcterms:created xsi:type="dcterms:W3CDTF">2015-10-07T08:30:02Z</dcterms:created>
  <dcterms:modified xsi:type="dcterms:W3CDTF">2016-09-21T09:05:33Z</dcterms:modified>
</cp:coreProperties>
</file>