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5" r:id="rId3"/>
    <p:sldId id="276" r:id="rId4"/>
    <p:sldId id="279" r:id="rId5"/>
    <p:sldId id="278" r:id="rId6"/>
    <p:sldId id="284" r:id="rId7"/>
    <p:sldId id="297" r:id="rId8"/>
    <p:sldId id="280" r:id="rId9"/>
    <p:sldId id="298" r:id="rId10"/>
    <p:sldId id="266" r:id="rId11"/>
    <p:sldId id="296" r:id="rId12"/>
    <p:sldId id="285" r:id="rId13"/>
    <p:sldId id="299" r:id="rId14"/>
    <p:sldId id="295" r:id="rId15"/>
    <p:sldId id="291" r:id="rId16"/>
    <p:sldId id="294" r:id="rId17"/>
    <p:sldId id="293" r:id="rId18"/>
    <p:sldId id="28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83" autoAdjust="0"/>
    <p:restoredTop sz="98331" autoAdjust="0"/>
  </p:normalViewPr>
  <p:slideViewPr>
    <p:cSldViewPr>
      <p:cViewPr>
        <p:scale>
          <a:sx n="70" d="100"/>
          <a:sy n="70" d="100"/>
        </p:scale>
        <p:origin x="-1104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754F6-A639-4553-8D39-0BD3D5F74591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91EAA-1EDF-494C-9327-EA9A80D00C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8113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91EAA-1EDF-494C-9327-EA9A80D00CF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01.01.2002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01.01.2002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01.01.2002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01.01.2002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01.01.2002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01.01.2002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01.01.2002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01.01.2002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01.01.2002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01.01.2002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01.01.2002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rgbClr val="CCCCFF">
                <a:alpha val="20000"/>
              </a:srgbClr>
            </a:gs>
            <a:gs pos="17999">
              <a:srgbClr val="99CCFF"/>
            </a:gs>
            <a:gs pos="100000">
              <a:srgbClr val="9966FF">
                <a:alpha val="22000"/>
              </a:srgbClr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01.01.2002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gif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gif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1446" y="2189037"/>
            <a:ext cx="7272808" cy="2304256"/>
          </a:xfrm>
        </p:spPr>
        <p:txBody>
          <a:bodyPr>
            <a:normAutofit/>
          </a:bodyPr>
          <a:lstStyle/>
          <a:p>
            <a:pPr lvl="0">
              <a:defRPr/>
            </a:pPr>
            <a:endParaRPr lang="ru-RU" sz="4800" b="1" i="1" dirty="0">
              <a:solidFill>
                <a:srgbClr val="F79646">
                  <a:lumMod val="50000"/>
                </a:srgbClr>
              </a:solidFill>
              <a:latin typeface="Segoe UI" pitchFamily="34" charset="0"/>
              <a:cs typeface="Segoe UI" pitchFamily="34" charset="0"/>
            </a:endParaRPr>
          </a:p>
          <a:p>
            <a:endParaRPr lang="ru-RU" sz="4800" b="1" i="1" dirty="0">
              <a:solidFill>
                <a:srgbClr val="F79646">
                  <a:lumMod val="5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4590256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  <a:cs typeface="Segoe UI" pitchFamily="34" charset="0"/>
              </a:rPr>
              <a:t>Педагог-психолог: </a:t>
            </a:r>
          </a:p>
          <a:p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  <a:cs typeface="Segoe UI" pitchFamily="34" charset="0"/>
              </a:rPr>
              <a:t>Фарисеева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  <a:cs typeface="Segoe UI" pitchFamily="34" charset="0"/>
              </a:rPr>
              <a:t> Н.А.</a:t>
            </a:r>
            <a:endParaRPr lang="ru-RU" sz="2000" b="1" u="sng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  <a:cs typeface="Segoe UI" pitchFamily="34" charset="0"/>
            </a:endParaRPr>
          </a:p>
          <a:p>
            <a:r>
              <a:rPr lang="ru-RU" sz="20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  <a:cs typeface="Segoe UI" pitchFamily="34" charset="0"/>
              </a:rPr>
              <a:t>Учитель-логопед:</a:t>
            </a:r>
          </a:p>
          <a:p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  <a:cs typeface="Segoe UI" pitchFamily="34" charset="0"/>
              </a:rPr>
              <a:t>Суси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  <a:cs typeface="Segoe UI" pitchFamily="34" charset="0"/>
              </a:rPr>
              <a:t> И.Л.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260748" y="476673"/>
            <a:ext cx="6622504" cy="1512167"/>
          </a:xfrm>
        </p:spPr>
        <p:txBody>
          <a:bodyPr>
            <a:noAutofit/>
          </a:bodyPr>
          <a:lstStyle/>
          <a:p>
            <a:r>
              <a:rPr lang="ru-RU" alt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Муниципальное бюджетное </a:t>
            </a:r>
            <a:r>
              <a:rPr lang="ru-RU" alt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дошкольное образовательное учреждение</a:t>
            </a:r>
            <a:br>
              <a:rPr lang="ru-RU" alt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alt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Петрозаводского </a:t>
            </a:r>
            <a:r>
              <a:rPr lang="ru-RU" alt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городского </a:t>
            </a:r>
            <a:r>
              <a:rPr lang="ru-RU" alt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округа</a:t>
            </a:r>
            <a:br>
              <a:rPr lang="ru-RU" alt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alt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«Детский </a:t>
            </a:r>
            <a:r>
              <a:rPr lang="ru-RU" alt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сад компенсирующего вида № 108 «Снежинка»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39552" y="2204864"/>
            <a:ext cx="860444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Школа раннего </a:t>
            </a: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развития</a:t>
            </a: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cs typeface="Segoe UI" pitchFamily="34" charset="0"/>
              </a:rPr>
              <a:t>.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Программа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«Мамина </a:t>
            </a:r>
            <a:r>
              <a:rPr lang="ru-RU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умничка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».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35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4624"/>
            <a:ext cx="7632848" cy="850106"/>
          </a:xfrm>
        </p:spPr>
        <p:txBody>
          <a:bodyPr>
            <a:noAutofit/>
          </a:bodyPr>
          <a:lstStyle/>
          <a:p>
            <a:r>
              <a:rPr lang="ru-RU" sz="4000" b="1" i="1" dirty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Segoe UI" pitchFamily="34" charset="0"/>
              </a:rPr>
              <a:t>Задачи программы: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544616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ru-RU" sz="21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Обеспечивать достижение эмоциональной устойчивости и </a:t>
            </a:r>
            <a:r>
              <a:rPr lang="ru-RU" sz="2100" b="1" i="1" dirty="0" err="1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саморегуляции</a:t>
            </a:r>
            <a:r>
              <a:rPr lang="ru-RU" sz="21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 детей.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21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Формировать коммуникативные навыки и умения.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21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Развивать двигательные функции (пальчиковой, артикуляционной и общей моторики).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21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Развивать сенсорно-перцептивную, предметную деятельности.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21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Развивать речь: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1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развитие общих речевых </a:t>
            </a:r>
            <a:r>
              <a:rPr lang="ru-RU" sz="21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навыков,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1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формирование словаря,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1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развитие </a:t>
            </a:r>
            <a:r>
              <a:rPr lang="ru-RU" sz="21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грамматического строя речи, связной </a:t>
            </a:r>
            <a:r>
              <a:rPr lang="ru-RU" sz="21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речи,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1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фонетико-фонематическое развитие.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21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Развивать </a:t>
            </a:r>
            <a:r>
              <a:rPr lang="ru-RU" sz="21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высшие психические функции у детей – восприятие, память, внимание, мышление, воображение.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361269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27384"/>
            <a:ext cx="8928992" cy="850106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Segoe UI" pitchFamily="34" charset="0"/>
              </a:rPr>
              <a:t>Средства, методы и приемы:</a:t>
            </a:r>
            <a:endParaRPr lang="ru-RU" sz="4000" b="1" i="1" dirty="0">
              <a:gradFill flip="none" rotWithShape="1">
                <a:gsLst>
                  <a:gs pos="0">
                    <a:srgbClr val="F79646">
                      <a:lumMod val="50000"/>
                    </a:srgbClr>
                  </a:gs>
                  <a:gs pos="86000">
                    <a:srgbClr val="F79646">
                      <a:lumMod val="75000"/>
                    </a:srgbClr>
                  </a:gs>
                </a:gsLst>
                <a:lin ang="27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Segoe UI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7544" y="908720"/>
            <a:ext cx="7848996" cy="54737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ru-RU" altLang="ru-RU" sz="24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артикуляционные разминки, пальчиковые игры;</a:t>
            </a:r>
            <a:endParaRPr lang="ru-RU" altLang="ru-RU" sz="2400" b="1" i="1" dirty="0">
              <a:solidFill>
                <a:schemeClr val="accent6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4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дидактические </a:t>
            </a: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игры и упражнения;</a:t>
            </a:r>
            <a:endParaRPr lang="en-US" altLang="ru-RU" sz="2400" b="1" i="1" dirty="0">
              <a:solidFill>
                <a:schemeClr val="accent6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загадки;</a:t>
            </a:r>
          </a:p>
          <a:p>
            <a:pPr>
              <a:lnSpc>
                <a:spcPct val="80000"/>
              </a:lnSpc>
            </a:pP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рассматривание сюжетных картинок;</a:t>
            </a:r>
          </a:p>
          <a:p>
            <a:pPr>
              <a:lnSpc>
                <a:spcPct val="80000"/>
              </a:lnSpc>
            </a:pPr>
            <a:r>
              <a:rPr lang="ru-RU" altLang="ru-RU" sz="24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рассказывание, беседы </a:t>
            </a: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 детьми</a:t>
            </a:r>
            <a:r>
              <a:rPr lang="ru-RU" altLang="ru-RU" sz="24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;</a:t>
            </a:r>
          </a:p>
          <a:p>
            <a:pPr>
              <a:lnSpc>
                <a:spcPct val="80000"/>
              </a:lnSpc>
            </a:pPr>
            <a:r>
              <a:rPr lang="ru-RU" altLang="ru-RU" sz="2400" b="1" i="1" dirty="0" err="1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логосказки</a:t>
            </a: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;</a:t>
            </a:r>
          </a:p>
          <a:p>
            <a:pPr>
              <a:lnSpc>
                <a:spcPct val="80000"/>
              </a:lnSpc>
            </a:pP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заучивание стихотворений;</a:t>
            </a:r>
          </a:p>
          <a:p>
            <a:pPr>
              <a:lnSpc>
                <a:spcPct val="80000"/>
              </a:lnSpc>
            </a:pP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релаксационные упражнения;</a:t>
            </a:r>
          </a:p>
          <a:p>
            <a:pPr>
              <a:lnSpc>
                <a:spcPct val="80000"/>
              </a:lnSpc>
            </a:pP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игры и упражнения с использованием </a:t>
            </a:r>
            <a:r>
              <a:rPr lang="ru-RU" altLang="ru-RU" sz="24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песка, рисование </a:t>
            </a: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на песочных столах</a:t>
            </a:r>
            <a:r>
              <a:rPr lang="ru-RU" altLang="ru-RU" sz="24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;</a:t>
            </a:r>
          </a:p>
          <a:p>
            <a:pPr>
              <a:lnSpc>
                <a:spcPct val="80000"/>
              </a:lnSpc>
            </a:pPr>
            <a:r>
              <a:rPr lang="ru-RU" altLang="ru-RU" sz="24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</a:t>
            </a:r>
            <a:r>
              <a:rPr lang="ru-RU" altLang="ru-RU" sz="24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ловесные и подвижные игры и упражнения;</a:t>
            </a:r>
            <a:endParaRPr lang="ru-RU" altLang="ru-RU" sz="2400" b="1" i="1" dirty="0">
              <a:solidFill>
                <a:schemeClr val="accent6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комплекс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упражнений «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Полоса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препятствий», 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направленный на развитие основных физических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движений;</a:t>
            </a:r>
          </a:p>
          <a:p>
            <a:pPr>
              <a:lnSpc>
                <a:spcPct val="80000"/>
              </a:lnSpc>
            </a:pPr>
            <a:r>
              <a:rPr lang="ru-RU" altLang="ru-RU" sz="24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средства ИКТ и др.</a:t>
            </a:r>
            <a:endParaRPr lang="ru-RU" altLang="ru-RU" sz="2400" b="1" i="1" dirty="0">
              <a:solidFill>
                <a:schemeClr val="accent6">
                  <a:lumMod val="50000"/>
                </a:schemeClr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37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748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Предметно-развивающая среда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25" t="9104" r="5016" b="4448"/>
          <a:stretch/>
        </p:blipFill>
        <p:spPr>
          <a:xfrm>
            <a:off x="4716016" y="982101"/>
            <a:ext cx="3528392" cy="25189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41" t="5742" r="2593" b="5517"/>
          <a:stretch/>
        </p:blipFill>
        <p:spPr>
          <a:xfrm>
            <a:off x="899592" y="981008"/>
            <a:ext cx="3528392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35" t="9103" r="4278" b="6222"/>
          <a:stretch/>
        </p:blipFill>
        <p:spPr>
          <a:xfrm>
            <a:off x="905255" y="3789320"/>
            <a:ext cx="3522729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35" t="5107" r="4085" b="7206"/>
          <a:stretch/>
        </p:blipFill>
        <p:spPr>
          <a:xfrm>
            <a:off x="4716016" y="3789040"/>
            <a:ext cx="3528392" cy="2480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3" descr="Копия MCj04382530000[1]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39952" y="3250634"/>
            <a:ext cx="792088" cy="82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029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288061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«Мамина </a:t>
            </a:r>
            <a:r>
              <a:rPr lang="ru-RU" sz="3600" b="1" i="1" dirty="0" err="1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умничка</a:t>
            </a:r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»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463" r="8982"/>
          <a:stretch/>
        </p:blipFill>
        <p:spPr>
          <a:xfrm>
            <a:off x="683568" y="1052736"/>
            <a:ext cx="3750230" cy="2952328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8" name="Picture 7" descr="MCj043823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052736"/>
            <a:ext cx="127441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MCj0438231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4725144"/>
            <a:ext cx="116262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7" y="3429000"/>
            <a:ext cx="3936435" cy="2952328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265967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44624" y="-13394"/>
            <a:ext cx="11233248" cy="850106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ea typeface="+mn-ea"/>
                <a:cs typeface="Segoe UI" pitchFamily="34" charset="0"/>
              </a:rPr>
              <a:t>Алгоритм образовательной деятельности:</a:t>
            </a:r>
            <a:endParaRPr lang="ru-RU" sz="2800" b="1" i="1" dirty="0">
              <a:gradFill flip="none" rotWithShape="1">
                <a:gsLst>
                  <a:gs pos="0">
                    <a:srgbClr val="F79646">
                      <a:lumMod val="50000"/>
                    </a:srgbClr>
                  </a:gs>
                  <a:gs pos="86000">
                    <a:srgbClr val="F79646">
                      <a:lumMod val="75000"/>
                    </a:srgbClr>
                  </a:gs>
                </a:gsLst>
                <a:lin ang="2700000" scaled="1"/>
                <a:tileRect/>
              </a:gradFill>
              <a:latin typeface="Bookman Old Style" pitchFamily="18" charset="0"/>
              <a:ea typeface="+mn-ea"/>
              <a:cs typeface="Segoe U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688632"/>
          </a:xfrm>
        </p:spPr>
        <p:txBody>
          <a:bodyPr>
            <a:noAutofit/>
          </a:bodyPr>
          <a:lstStyle/>
          <a:p>
            <a:pPr marL="514350" lvl="0" indent="-514350" algn="ctr">
              <a:buAutoNum type="romanUcPeriod"/>
            </a:pPr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Приветствие. </a:t>
            </a:r>
          </a:p>
          <a:p>
            <a:pPr lvl="0"/>
            <a:r>
              <a:rPr lang="ru-RU" sz="2100" b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Приветственная песенка.</a:t>
            </a:r>
          </a:p>
          <a:p>
            <a:pPr marL="0" lvl="0" indent="0" algn="ctr">
              <a:buNone/>
            </a:pPr>
            <a:r>
              <a:rPr lang="en-US" sz="21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II</a:t>
            </a:r>
            <a:r>
              <a:rPr lang="ru-RU" sz="21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. </a:t>
            </a:r>
            <a:r>
              <a:rPr lang="ru-RU" sz="2800" b="1" i="1" u="sng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Основная часть.</a:t>
            </a:r>
          </a:p>
          <a:p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Развитие артикуляционной моторики, речевого дыхания, голоса.</a:t>
            </a:r>
          </a:p>
          <a:p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Пальчиковые игры.</a:t>
            </a:r>
          </a:p>
          <a:p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Игры и упражнения на развитие речи.</a:t>
            </a:r>
          </a:p>
          <a:p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Игры с движениями.</a:t>
            </a:r>
          </a:p>
          <a:p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Игры и упражнения на развитие познавательной деятельности.</a:t>
            </a:r>
          </a:p>
          <a:p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Продуктивная деятельность.</a:t>
            </a:r>
          </a:p>
          <a:p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Подвижные игры, полоса препятствий.</a:t>
            </a:r>
          </a:p>
          <a:p>
            <a:pPr marL="0" indent="0" algn="ctr">
              <a:buNone/>
            </a:pPr>
            <a:r>
              <a:rPr lang="en-US" sz="21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III</a:t>
            </a:r>
            <a:r>
              <a:rPr lang="ru-RU" sz="21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. </a:t>
            </a:r>
            <a:r>
              <a:rPr lang="ru-RU" sz="2800" b="1" i="1" u="sng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Заключительная часть.</a:t>
            </a:r>
          </a:p>
          <a:p>
            <a:pPr lvl="0"/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Релаксация.</a:t>
            </a:r>
          </a:p>
          <a:p>
            <a:pPr lvl="0"/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Прощание.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270608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288061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«Мамина </a:t>
            </a:r>
            <a:r>
              <a:rPr lang="ru-RU" sz="3600" b="1" i="1" dirty="0" err="1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умничка</a:t>
            </a:r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»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87"/>
          <a:stretch/>
        </p:blipFill>
        <p:spPr>
          <a:xfrm>
            <a:off x="755576" y="1772816"/>
            <a:ext cx="4095095" cy="3434978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01" t="16401" r="29254" b="34528"/>
          <a:stretch/>
        </p:blipFill>
        <p:spPr>
          <a:xfrm>
            <a:off x="5255942" y="1241014"/>
            <a:ext cx="3240000" cy="2212671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28" t="16399" r="40448" b="40897"/>
          <a:stretch/>
        </p:blipFill>
        <p:spPr>
          <a:xfrm>
            <a:off x="5292080" y="3861048"/>
            <a:ext cx="3240000" cy="2309929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7" name="Picture 16" descr="Копия MCj04375810000[1]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3140968"/>
            <a:ext cx="99801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7214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288061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«Мамина </a:t>
            </a:r>
            <a:r>
              <a:rPr lang="ru-RU" sz="3600" b="1" i="1" dirty="0" err="1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умничка</a:t>
            </a:r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»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16" t="14631" r="14057" b="6685"/>
          <a:stretch/>
        </p:blipFill>
        <p:spPr>
          <a:xfrm>
            <a:off x="4572000" y="3933056"/>
            <a:ext cx="3558420" cy="2627364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124744"/>
            <a:ext cx="3507173" cy="2630379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813" t="28644" r="19931" b="34519"/>
          <a:stretch/>
        </p:blipFill>
        <p:spPr bwMode="auto">
          <a:xfrm>
            <a:off x="876460" y="1124744"/>
            <a:ext cx="3551524" cy="2630380"/>
          </a:xfrm>
          <a:prstGeom prst="rect">
            <a:avLst/>
          </a:prstGeom>
          <a:noFill/>
          <a:ln w="19050"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363" r="13812" b="21204"/>
          <a:stretch/>
        </p:blipFill>
        <p:spPr>
          <a:xfrm>
            <a:off x="876461" y="3933056"/>
            <a:ext cx="3407508" cy="2627364"/>
          </a:xfrm>
          <a:prstGeom prst="rect">
            <a:avLst/>
          </a:prstGeom>
        </p:spPr>
      </p:pic>
      <p:pic>
        <p:nvPicPr>
          <p:cNvPr id="8" name="Рисунок 7" descr="b1.gif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67944" y="3429000"/>
            <a:ext cx="864096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76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288061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«Мамина </a:t>
            </a:r>
            <a:r>
              <a:rPr lang="ru-RU" sz="3600" b="1" i="1" dirty="0" err="1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умничка</a:t>
            </a:r>
            <a:r>
              <a:rPr lang="ru-RU" sz="36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latin typeface="Bookman Old Style" pitchFamily="18" charset="0"/>
                <a:cs typeface="Segoe UI" pitchFamily="34" charset="0"/>
              </a:rPr>
              <a:t>»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052736"/>
            <a:ext cx="3842444" cy="2880320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192" t="20733" r="9763" b="8392"/>
          <a:stretch/>
        </p:blipFill>
        <p:spPr>
          <a:xfrm>
            <a:off x="4572000" y="3501008"/>
            <a:ext cx="4210285" cy="3063920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5" name="Picture 3" descr="C:\Users\Пользователь\Desktop\Новая папка\изображения для презентаций\disney-1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412776"/>
            <a:ext cx="1783582" cy="1656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7" name="Рисунок 6" descr="l4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6250" y="4653136"/>
            <a:ext cx="2573980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298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556792"/>
            <a:ext cx="7128792" cy="3096344"/>
          </a:xfrm>
        </p:spPr>
        <p:txBody>
          <a:bodyPr>
            <a:noAutofit/>
          </a:bodyPr>
          <a:lstStyle/>
          <a:p>
            <a:r>
              <a:rPr lang="ru-RU" altLang="ru-RU" sz="6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</a:t>
            </a:r>
            <a:r>
              <a:rPr lang="ru-RU" altLang="ru-RU" sz="6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altLang="ru-RU" sz="6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altLang="ru-RU" sz="6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внимание</a:t>
            </a:r>
            <a:r>
              <a:rPr lang="ru-RU" altLang="ru-RU" sz="6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!</a:t>
            </a:r>
            <a:endParaRPr lang="ru-RU" sz="60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608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-531440"/>
            <a:ext cx="7499176" cy="3024336"/>
          </a:xfrm>
        </p:spPr>
        <p:txBody>
          <a:bodyPr>
            <a:noAutofit/>
          </a:bodyPr>
          <a:lstStyle/>
          <a:p>
            <a: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С </a:t>
            </a:r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1988 года в МДОУ открыты и функционируют </a:t>
            </a:r>
            <a: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группы </a:t>
            </a:r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для детей с </a:t>
            </a:r>
            <a: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нарушениями</a:t>
            </a:r>
            <a:b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опорно-двигательного </a:t>
            </a:r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аппарата</a:t>
            </a:r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. </a:t>
            </a:r>
            <a:b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</a:br>
            <a: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</a:t>
            </a:r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настоящее время в детском</a:t>
            </a:r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 </a:t>
            </a:r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саду 12 групп компенсирующей </a:t>
            </a:r>
            <a: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направленности,</a:t>
            </a:r>
            <a:b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которые </a:t>
            </a:r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посещают </a:t>
            </a:r>
            <a: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160 детей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24944"/>
            <a:ext cx="6767147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14475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560840" cy="1143000"/>
          </a:xfrm>
        </p:spPr>
        <p:txBody>
          <a:bodyPr>
            <a:noAutofit/>
          </a:bodyPr>
          <a:lstStyle/>
          <a:p>
            <a:r>
              <a:rPr lang="ru-RU" altLang="ru-RU" sz="2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Группы компенсирующей направленности посещают дети с различными нарушениями опорно-двигательного аппарата:</a:t>
            </a:r>
            <a:endParaRPr lang="ru-RU" sz="2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712968" cy="374441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</a:rPr>
              <a:t>дети, у которых нарушения опорно-двигательного аппарата обусловлены органическими поражениями центральной нервной системы (ДЦП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</a:rPr>
              <a:t>);</a:t>
            </a:r>
          </a:p>
          <a:p>
            <a:pPr>
              <a:lnSpc>
                <a:spcPct val="80000"/>
              </a:lnSpc>
            </a:pPr>
            <a:endParaRPr lang="ru-RU" alt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</a:rPr>
              <a:t>дети с врождёнными и приобретёнными патологиями опорно-двигательного аппарата (недоразвитие и дефекты конечностей, аномалии развития позвоночника и многие др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</a:rPr>
              <a:t>.);</a:t>
            </a:r>
          </a:p>
          <a:p>
            <a:pPr>
              <a:lnSpc>
                <a:spcPct val="80000"/>
              </a:lnSpc>
            </a:pPr>
            <a:endParaRPr lang="ru-RU" alt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</a:rPr>
              <a:t>дети, имеющие сочетанные поражения нервной системы и патологии опорно-двигательного аппарата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80000"/>
              </a:lnSpc>
            </a:pPr>
            <a:endParaRPr lang="ru-RU" alt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</a:rPr>
              <a:t>Дети с генетическими заболеваниями, имеющие нарушения опорно-двигательного аппарата.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599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 l="-355" t="12614" b="51"/>
          <a:stretch>
            <a:fillRect/>
          </a:stretch>
        </p:blipFill>
        <p:spPr bwMode="auto">
          <a:xfrm>
            <a:off x="2771800" y="2329906"/>
            <a:ext cx="3744416" cy="225122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t="-152" r="8644"/>
          <a:stretch>
            <a:fillRect/>
          </a:stretch>
        </p:blipFill>
        <p:spPr bwMode="auto">
          <a:xfrm>
            <a:off x="323528" y="4149080"/>
            <a:ext cx="3240360" cy="2368243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4" descr="детский сад 00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508104" y="476672"/>
            <a:ext cx="3105592" cy="2621368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 t="16978" r="30900"/>
          <a:stretch>
            <a:fillRect/>
          </a:stretch>
        </p:blipFill>
        <p:spPr bwMode="auto">
          <a:xfrm>
            <a:off x="5724128" y="4221088"/>
            <a:ext cx="3024336" cy="231553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7" descr="IMG_0150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 bwMode="auto">
          <a:xfrm>
            <a:off x="343285" y="591079"/>
            <a:ext cx="3292611" cy="2469458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3640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7499176" cy="1786210"/>
          </a:xfrm>
        </p:spPr>
        <p:txBody>
          <a:bodyPr>
            <a:noAutofit/>
          </a:bodyPr>
          <a:lstStyle/>
          <a:p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</a:rPr>
              <a:t>Общей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</a:rPr>
              <a:t>ведущей целью  всех участников медико-психолого-педагогического сопровождения является </a:t>
            </a:r>
            <a:br>
              <a:rPr lang="ru-RU" altLang="ru-RU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altLang="ru-RU" sz="2800" b="1" i="1" dirty="0">
                <a:solidFill>
                  <a:schemeClr val="accent1">
                    <a:lumMod val="50000"/>
                  </a:schemeClr>
                </a:solidFill>
              </a:rPr>
              <a:t>максимальное разностороннее развитие ребёнка с учётом его возможностей</a:t>
            </a:r>
            <a:endParaRPr lang="ru-RU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796" t="12121" r="21631" b="9091"/>
          <a:stretch>
            <a:fillRect/>
          </a:stretch>
        </p:blipFill>
        <p:spPr bwMode="auto">
          <a:xfrm>
            <a:off x="1547984" y="4293096"/>
            <a:ext cx="2880000" cy="2160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b="8060"/>
          <a:stretch>
            <a:fillRect/>
          </a:stretch>
        </p:blipFill>
        <p:spPr bwMode="auto">
          <a:xfrm>
            <a:off x="4716016" y="2091162"/>
            <a:ext cx="2984427" cy="2057918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b="20381"/>
          <a:stretch>
            <a:fillRect/>
          </a:stretch>
        </p:blipFill>
        <p:spPr bwMode="auto">
          <a:xfrm>
            <a:off x="1547984" y="2060848"/>
            <a:ext cx="2880000" cy="2083840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Я\Изба\ФОТО\изба фото\IMG_72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4293096"/>
            <a:ext cx="2952328" cy="216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89506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6632"/>
            <a:ext cx="8564488" cy="2232247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Segoe UI" pitchFamily="34" charset="0"/>
              </a:rPr>
              <a:t>Программа</a:t>
            </a:r>
            <a:br>
              <a:rPr lang="ru-RU" sz="4000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Segoe UI" pitchFamily="34" charset="0"/>
              </a:rPr>
            </a:br>
            <a:r>
              <a:rPr lang="ru-RU" sz="4000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Segoe UI" pitchFamily="34" charset="0"/>
              </a:rPr>
              <a:t>Школы раннего развития</a:t>
            </a:r>
            <a:r>
              <a:rPr lang="ru-RU" sz="40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Segoe UI" pitchFamily="34" charset="0"/>
              </a:rPr>
              <a:t/>
            </a:r>
            <a:br>
              <a:rPr lang="ru-RU" sz="40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Segoe UI" pitchFamily="34" charset="0"/>
              </a:rPr>
            </a:br>
            <a:r>
              <a:rPr lang="ru-RU" sz="40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Segoe UI" pitchFamily="34" charset="0"/>
              </a:rPr>
              <a:t>«Мамина </a:t>
            </a:r>
            <a:r>
              <a:rPr lang="ru-RU" sz="4000" b="1" i="1" dirty="0" err="1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Segoe UI" pitchFamily="34" charset="0"/>
              </a:rPr>
              <a:t>умничка</a:t>
            </a:r>
            <a:r>
              <a:rPr lang="ru-RU" sz="4000" b="1" i="1" dirty="0" smtClean="0">
                <a:gradFill flip="none" rotWithShape="1">
                  <a:gsLst>
                    <a:gs pos="0">
                      <a:srgbClr val="F79646">
                        <a:lumMod val="50000"/>
                      </a:srgbClr>
                    </a:gs>
                    <a:gs pos="86000">
                      <a:srgbClr val="F79646">
                        <a:lumMod val="75000"/>
                      </a:srgbClr>
                    </a:gs>
                  </a:gsLst>
                  <a:lin ang="27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Segoe UI" pitchFamily="34" charset="0"/>
              </a:rPr>
              <a:t>»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420888"/>
            <a:ext cx="7920880" cy="3384376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20000"/>
              </a:lnSpc>
              <a:defRPr/>
            </a:pPr>
            <a:r>
              <a:rPr lang="ru-RU" sz="3900" b="1" i="1" dirty="0" smtClean="0">
                <a:solidFill>
                  <a:srgbClr val="C00000"/>
                </a:solidFill>
              </a:rPr>
              <a:t>Цель - </a:t>
            </a:r>
          </a:p>
          <a:p>
            <a:pPr lvl="0" algn="l">
              <a:lnSpc>
                <a:spcPct val="120000"/>
              </a:lnSpc>
              <a:defRPr/>
            </a:pPr>
            <a:r>
              <a:rPr lang="ru-RU" sz="3000" b="1" i="1" dirty="0" smtClean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оказание </a:t>
            </a:r>
            <a:r>
              <a:rPr lang="ru-RU" sz="3000" b="1" i="1" dirty="0">
                <a:solidFill>
                  <a:schemeClr val="accent6">
                    <a:lumMod val="50000"/>
                  </a:schemeClr>
                </a:solidFill>
                <a:latin typeface="Segoe UI" pitchFamily="34" charset="0"/>
                <a:cs typeface="Segoe UI" pitchFamily="34" charset="0"/>
              </a:rPr>
              <a:t>комплексной психолого-логопедической помощи, направленной на коррекцию речи и поддержку эмоционального  благополучия детей с ОВЗ раннего и младшего дошкольного возраста (2 – 4 года).</a:t>
            </a:r>
          </a:p>
          <a:p>
            <a:pPr>
              <a:lnSpc>
                <a:spcPct val="120000"/>
              </a:lnSpc>
            </a:pP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357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heaclub.ru/images/heaclub/2016/04/545851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7964" y="260648"/>
            <a:ext cx="4644516" cy="3096344"/>
          </a:xfrm>
          <a:prstGeom prst="rect">
            <a:avLst/>
          </a:prstGeom>
          <a:noFill/>
          <a:ln w="19050"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zolotayaribka.com.ua/images/raznoe/90474637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4680520" cy="3024336"/>
          </a:xfrm>
          <a:prstGeom prst="rect">
            <a:avLst/>
          </a:prstGeom>
          <a:noFill/>
          <a:ln w="19050">
            <a:solidFill>
              <a:schemeClr val="accent1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щлжбьт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094"/>
          <a:stretch>
            <a:fillRect/>
          </a:stretch>
        </p:blipFill>
        <p:spPr bwMode="auto">
          <a:xfrm>
            <a:off x="5868144" y="4293096"/>
            <a:ext cx="2347878" cy="1584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 descr="Копия MCj04375810000[1]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4" y="1052735"/>
            <a:ext cx="1368152" cy="138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6044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3600400" cy="2772000"/>
          </a:xfrm>
          <a:prstGeom prst="rect">
            <a:avLst/>
          </a:prstGeom>
          <a:noFill/>
          <a:ln w="19050">
            <a:solidFill>
              <a:schemeClr val="accent1">
                <a:lumMod val="40000"/>
                <a:lumOff val="6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6672"/>
            <a:ext cx="3600402" cy="2772000"/>
          </a:xfrm>
          <a:prstGeom prst="rect">
            <a:avLst/>
          </a:prstGeom>
          <a:noFill/>
          <a:ln w="19050">
            <a:solidFill>
              <a:schemeClr val="accent1">
                <a:lumMod val="40000"/>
                <a:lumOff val="6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01008"/>
            <a:ext cx="3600399" cy="2772000"/>
          </a:xfrm>
          <a:prstGeom prst="rect">
            <a:avLst/>
          </a:prstGeom>
          <a:noFill/>
          <a:ln w="19050">
            <a:solidFill>
              <a:schemeClr val="accent1">
                <a:lumMod val="40000"/>
                <a:lumOff val="6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2" descr="x_0ccff7e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51512" y="3933056"/>
            <a:ext cx="1844824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3580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303"/>
          <a:stretch/>
        </p:blipFill>
        <p:spPr>
          <a:xfrm>
            <a:off x="4644008" y="260648"/>
            <a:ext cx="4032448" cy="3056064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3573016"/>
            <a:ext cx="4136196" cy="2952328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573016"/>
            <a:ext cx="3672408" cy="2953893"/>
          </a:xfrm>
          <a:prstGeom prst="rect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7" name="Picture 8" descr="MCj0438039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1124744"/>
            <a:ext cx="1571769" cy="158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0218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15152377</TotalTime>
  <Words>355</Words>
  <Application>Microsoft Office PowerPoint</Application>
  <PresentationFormat>Экран (4:3)</PresentationFormat>
  <Paragraphs>65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Муниципальное бюджетное дошкольное образовательное учреждение Петрозаводского городского округа «Детский сад компенсирующего вида № 108 «Снежинка»</vt:lpstr>
      <vt:lpstr>    С 1988 года в МДОУ открыты и функционируют    группы для детей с нарушениями опорно-двигательного аппарата.  В настоящее время в детском саду 12 групп компенсирующей направленности, которые посещают 160 детей</vt:lpstr>
      <vt:lpstr>Группы компенсирующей направленности посещают дети с различными нарушениями опорно-двигательного аппарата:</vt:lpstr>
      <vt:lpstr>Слайд 4</vt:lpstr>
      <vt:lpstr> Общей ведущей целью  всех участников медико-психолого-педагогического сопровождения является  максимальное разностороннее развитие ребёнка с учётом его возможностей</vt:lpstr>
      <vt:lpstr>Программа Школы раннего развития «Мамина умничка»</vt:lpstr>
      <vt:lpstr>Слайд 7</vt:lpstr>
      <vt:lpstr>Слайд 8</vt:lpstr>
      <vt:lpstr>Слайд 9</vt:lpstr>
      <vt:lpstr>Задачи программы:</vt:lpstr>
      <vt:lpstr>Средства, методы и приемы:</vt:lpstr>
      <vt:lpstr>Слайд 12</vt:lpstr>
      <vt:lpstr>Слайд 13</vt:lpstr>
      <vt:lpstr>Алгоритм образовательной деятельности:</vt:lpstr>
      <vt:lpstr>Слайд 15</vt:lpstr>
      <vt:lpstr>Слайд 16</vt:lpstr>
      <vt:lpstr>Слайд 17</vt:lpstr>
      <vt:lpstr>Спасибо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«Семья на пороге школы»</dc:title>
  <dc:creator>Т.В.</dc:creator>
  <cp:lastModifiedBy>Наташа</cp:lastModifiedBy>
  <cp:revision>197</cp:revision>
  <dcterms:created xsi:type="dcterms:W3CDTF">2015-10-07T08:30:02Z</dcterms:created>
  <dcterms:modified xsi:type="dcterms:W3CDTF">2001-12-31T21:20:06Z</dcterms:modified>
</cp:coreProperties>
</file>